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70" r:id="rId2"/>
    <p:sldId id="268" r:id="rId3"/>
    <p:sldId id="257" r:id="rId4"/>
    <p:sldId id="258" r:id="rId5"/>
    <p:sldId id="259" r:id="rId6"/>
    <p:sldId id="260" r:id="rId7"/>
    <p:sldId id="267" r:id="rId8"/>
    <p:sldId id="265" r:id="rId9"/>
    <p:sldId id="266" r:id="rId10"/>
    <p:sldId id="272" r:id="rId11"/>
    <p:sldId id="269" r:id="rId12"/>
    <p:sldId id="273" r:id="rId13"/>
    <p:sldId id="274" r:id="rId14"/>
    <p:sldId id="283" r:id="rId15"/>
    <p:sldId id="284" r:id="rId16"/>
    <p:sldId id="285" r:id="rId17"/>
    <p:sldId id="275" r:id="rId18"/>
    <p:sldId id="276" r:id="rId19"/>
    <p:sldId id="277" r:id="rId20"/>
    <p:sldId id="286" r:id="rId21"/>
    <p:sldId id="278" r:id="rId22"/>
    <p:sldId id="291" r:id="rId23"/>
    <p:sldId id="279" r:id="rId24"/>
    <p:sldId id="280" r:id="rId25"/>
    <p:sldId id="281" r:id="rId26"/>
    <p:sldId id="289" r:id="rId27"/>
    <p:sldId id="287" r:id="rId28"/>
    <p:sldId id="290" r:id="rId29"/>
    <p:sldId id="28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4995" autoAdjust="0"/>
    <p:restoredTop sz="94660"/>
  </p:normalViewPr>
  <p:slideViewPr>
    <p:cSldViewPr snapToGrid="0">
      <p:cViewPr varScale="1">
        <p:scale>
          <a:sx n="116" d="100"/>
          <a:sy n="116" d="100"/>
        </p:scale>
        <p:origin x="-390" y="-114"/>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B27FA7-E2A8-4AFB-96B5-5ABB6DE98E2F}" type="datetimeFigureOut">
              <a:rPr lang="en-GB" smtClean="0"/>
              <a:pPr/>
              <a:t>21/12/2020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E7A755-5DEA-405B-9E82-85D2D04D6993}" type="slidenum">
              <a:rPr lang="en-GB" smtClean="0"/>
              <a:pPr/>
              <a:t>‹#›</a:t>
            </a:fld>
            <a:endParaRPr lang="en-GB"/>
          </a:p>
        </p:txBody>
      </p:sp>
    </p:spTree>
    <p:extLst>
      <p:ext uri="{BB962C8B-B14F-4D97-AF65-F5344CB8AC3E}">
        <p14:creationId xmlns="" xmlns:p14="http://schemas.microsoft.com/office/powerpoint/2010/main" val="732601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7A76C3-2ACD-4B9D-9D20-70165A8A48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 xmlns:a16="http://schemas.microsoft.com/office/drawing/2014/main" id="{BCE710AC-8018-4E7C-AB98-D1393403A9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 xmlns:a16="http://schemas.microsoft.com/office/drawing/2014/main" id="{CE404CFA-D721-4421-A196-BDAC38C8A7E3}"/>
              </a:ext>
            </a:extLst>
          </p:cNvPr>
          <p:cNvSpPr>
            <a:spLocks noGrp="1"/>
          </p:cNvSpPr>
          <p:nvPr>
            <p:ph type="dt" sz="half" idx="10"/>
          </p:nvPr>
        </p:nvSpPr>
        <p:spPr/>
        <p:txBody>
          <a:bodyPr/>
          <a:lstStyle/>
          <a:p>
            <a:fld id="{6BBD118C-9C67-43EB-B0DD-5614ABCA9F8C}" type="datetimeFigureOut">
              <a:rPr lang="en-GB" smtClean="0"/>
              <a:pPr/>
              <a:t>21/12/2020</a:t>
            </a:fld>
            <a:endParaRPr lang="en-GB"/>
          </a:p>
        </p:txBody>
      </p:sp>
      <p:sp>
        <p:nvSpPr>
          <p:cNvPr id="5" name="Footer Placeholder 4">
            <a:extLst>
              <a:ext uri="{FF2B5EF4-FFF2-40B4-BE49-F238E27FC236}">
                <a16:creationId xmlns="" xmlns:a16="http://schemas.microsoft.com/office/drawing/2014/main" id="{0485E8DE-20F1-46AD-9AA5-F1D453007ED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 xmlns:a16="http://schemas.microsoft.com/office/drawing/2014/main" id="{32F2134B-0B1D-4839-9587-E7E9600B78A7}"/>
              </a:ext>
            </a:extLst>
          </p:cNvPr>
          <p:cNvSpPr>
            <a:spLocks noGrp="1"/>
          </p:cNvSpPr>
          <p:nvPr>
            <p:ph type="sldNum" sz="quarter" idx="12"/>
          </p:nvPr>
        </p:nvSpPr>
        <p:spPr/>
        <p:txBody>
          <a:bodyPr/>
          <a:lstStyle/>
          <a:p>
            <a:fld id="{C8163D87-EF1A-4D32-9CA4-1EEBB4F85159}" type="slidenum">
              <a:rPr lang="en-GB" smtClean="0"/>
              <a:pPr/>
              <a:t>‹#›</a:t>
            </a:fld>
            <a:endParaRPr lang="en-GB"/>
          </a:p>
        </p:txBody>
      </p:sp>
    </p:spTree>
    <p:extLst>
      <p:ext uri="{BB962C8B-B14F-4D97-AF65-F5344CB8AC3E}">
        <p14:creationId xmlns="" xmlns:p14="http://schemas.microsoft.com/office/powerpoint/2010/main" val="3958332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561679D-E714-49C4-9076-F453037D4D6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 xmlns:a16="http://schemas.microsoft.com/office/drawing/2014/main" id="{4375CB7B-924C-408A-9E64-5F636A0D58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 xmlns:a16="http://schemas.microsoft.com/office/drawing/2014/main" id="{8FE72F69-B5FF-46F7-BA83-A15771250E54}"/>
              </a:ext>
            </a:extLst>
          </p:cNvPr>
          <p:cNvSpPr>
            <a:spLocks noGrp="1"/>
          </p:cNvSpPr>
          <p:nvPr>
            <p:ph type="dt" sz="half" idx="10"/>
          </p:nvPr>
        </p:nvSpPr>
        <p:spPr/>
        <p:txBody>
          <a:bodyPr/>
          <a:lstStyle/>
          <a:p>
            <a:fld id="{6BBD118C-9C67-43EB-B0DD-5614ABCA9F8C}" type="datetimeFigureOut">
              <a:rPr lang="en-GB" smtClean="0"/>
              <a:pPr/>
              <a:t>21/12/2020</a:t>
            </a:fld>
            <a:endParaRPr lang="en-GB"/>
          </a:p>
        </p:txBody>
      </p:sp>
      <p:sp>
        <p:nvSpPr>
          <p:cNvPr id="5" name="Footer Placeholder 4">
            <a:extLst>
              <a:ext uri="{FF2B5EF4-FFF2-40B4-BE49-F238E27FC236}">
                <a16:creationId xmlns="" xmlns:a16="http://schemas.microsoft.com/office/drawing/2014/main" id="{3A265D61-08C5-4411-8AEF-91054E947D3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 xmlns:a16="http://schemas.microsoft.com/office/drawing/2014/main" id="{06056CDD-B522-4370-AEA8-BE64EEA2E0A4}"/>
              </a:ext>
            </a:extLst>
          </p:cNvPr>
          <p:cNvSpPr>
            <a:spLocks noGrp="1"/>
          </p:cNvSpPr>
          <p:nvPr>
            <p:ph type="sldNum" sz="quarter" idx="12"/>
          </p:nvPr>
        </p:nvSpPr>
        <p:spPr/>
        <p:txBody>
          <a:bodyPr/>
          <a:lstStyle/>
          <a:p>
            <a:fld id="{C8163D87-EF1A-4D32-9CA4-1EEBB4F85159}" type="slidenum">
              <a:rPr lang="en-GB" smtClean="0"/>
              <a:pPr/>
              <a:t>‹#›</a:t>
            </a:fld>
            <a:endParaRPr lang="en-GB"/>
          </a:p>
        </p:txBody>
      </p:sp>
    </p:spTree>
    <p:extLst>
      <p:ext uri="{BB962C8B-B14F-4D97-AF65-F5344CB8AC3E}">
        <p14:creationId xmlns="" xmlns:p14="http://schemas.microsoft.com/office/powerpoint/2010/main" val="34532388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E387BAC1-77B1-49C9-9C16-65D904D235A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 xmlns:a16="http://schemas.microsoft.com/office/drawing/2014/main" id="{8194B400-5946-4B38-A2E0-C964D803023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 xmlns:a16="http://schemas.microsoft.com/office/drawing/2014/main" id="{F7E0610D-5978-43A2-AFED-66521BCD71D8}"/>
              </a:ext>
            </a:extLst>
          </p:cNvPr>
          <p:cNvSpPr>
            <a:spLocks noGrp="1"/>
          </p:cNvSpPr>
          <p:nvPr>
            <p:ph type="dt" sz="half" idx="10"/>
          </p:nvPr>
        </p:nvSpPr>
        <p:spPr/>
        <p:txBody>
          <a:bodyPr/>
          <a:lstStyle/>
          <a:p>
            <a:fld id="{6BBD118C-9C67-43EB-B0DD-5614ABCA9F8C}" type="datetimeFigureOut">
              <a:rPr lang="en-GB" smtClean="0"/>
              <a:pPr/>
              <a:t>21/12/2020</a:t>
            </a:fld>
            <a:endParaRPr lang="en-GB"/>
          </a:p>
        </p:txBody>
      </p:sp>
      <p:sp>
        <p:nvSpPr>
          <p:cNvPr id="5" name="Footer Placeholder 4">
            <a:extLst>
              <a:ext uri="{FF2B5EF4-FFF2-40B4-BE49-F238E27FC236}">
                <a16:creationId xmlns="" xmlns:a16="http://schemas.microsoft.com/office/drawing/2014/main" id="{D961210F-123F-4D47-A504-2385F5027FE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 xmlns:a16="http://schemas.microsoft.com/office/drawing/2014/main" id="{1A2E7378-C702-4E4E-B884-F3DEC6FA00E8}"/>
              </a:ext>
            </a:extLst>
          </p:cNvPr>
          <p:cNvSpPr>
            <a:spLocks noGrp="1"/>
          </p:cNvSpPr>
          <p:nvPr>
            <p:ph type="sldNum" sz="quarter" idx="12"/>
          </p:nvPr>
        </p:nvSpPr>
        <p:spPr/>
        <p:txBody>
          <a:bodyPr/>
          <a:lstStyle/>
          <a:p>
            <a:fld id="{C8163D87-EF1A-4D32-9CA4-1EEBB4F85159}" type="slidenum">
              <a:rPr lang="en-GB" smtClean="0"/>
              <a:pPr/>
              <a:t>‹#›</a:t>
            </a:fld>
            <a:endParaRPr lang="en-GB"/>
          </a:p>
        </p:txBody>
      </p:sp>
    </p:spTree>
    <p:extLst>
      <p:ext uri="{BB962C8B-B14F-4D97-AF65-F5344CB8AC3E}">
        <p14:creationId xmlns="" xmlns:p14="http://schemas.microsoft.com/office/powerpoint/2010/main" val="2020125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16E496D-D605-4F76-9067-61D3E622CFA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 xmlns:a16="http://schemas.microsoft.com/office/drawing/2014/main" id="{0766FDB4-6FE2-4D4A-9ABB-99E5186C66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 xmlns:a16="http://schemas.microsoft.com/office/drawing/2014/main" id="{8DE49834-7974-48D0-80B3-BA6E09C0ADCA}"/>
              </a:ext>
            </a:extLst>
          </p:cNvPr>
          <p:cNvSpPr>
            <a:spLocks noGrp="1"/>
          </p:cNvSpPr>
          <p:nvPr>
            <p:ph type="dt" sz="half" idx="10"/>
          </p:nvPr>
        </p:nvSpPr>
        <p:spPr/>
        <p:txBody>
          <a:bodyPr/>
          <a:lstStyle/>
          <a:p>
            <a:fld id="{6BBD118C-9C67-43EB-B0DD-5614ABCA9F8C}" type="datetimeFigureOut">
              <a:rPr lang="en-GB" smtClean="0"/>
              <a:pPr/>
              <a:t>21/12/2020</a:t>
            </a:fld>
            <a:endParaRPr lang="en-GB"/>
          </a:p>
        </p:txBody>
      </p:sp>
      <p:sp>
        <p:nvSpPr>
          <p:cNvPr id="5" name="Footer Placeholder 4">
            <a:extLst>
              <a:ext uri="{FF2B5EF4-FFF2-40B4-BE49-F238E27FC236}">
                <a16:creationId xmlns="" xmlns:a16="http://schemas.microsoft.com/office/drawing/2014/main" id="{DB4129A4-6F5D-444E-A23D-82A675607C2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 xmlns:a16="http://schemas.microsoft.com/office/drawing/2014/main" id="{33BB094E-AFAF-4295-99BD-637FEDB0E261}"/>
              </a:ext>
            </a:extLst>
          </p:cNvPr>
          <p:cNvSpPr>
            <a:spLocks noGrp="1"/>
          </p:cNvSpPr>
          <p:nvPr>
            <p:ph type="sldNum" sz="quarter" idx="12"/>
          </p:nvPr>
        </p:nvSpPr>
        <p:spPr/>
        <p:txBody>
          <a:bodyPr/>
          <a:lstStyle/>
          <a:p>
            <a:fld id="{C8163D87-EF1A-4D32-9CA4-1EEBB4F85159}" type="slidenum">
              <a:rPr lang="en-GB" smtClean="0"/>
              <a:pPr/>
              <a:t>‹#›</a:t>
            </a:fld>
            <a:endParaRPr lang="en-GB"/>
          </a:p>
        </p:txBody>
      </p:sp>
    </p:spTree>
    <p:extLst>
      <p:ext uri="{BB962C8B-B14F-4D97-AF65-F5344CB8AC3E}">
        <p14:creationId xmlns="" xmlns:p14="http://schemas.microsoft.com/office/powerpoint/2010/main" val="20509033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820C103-557F-4C42-BE35-3F9A9E9505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 xmlns:a16="http://schemas.microsoft.com/office/drawing/2014/main" id="{1D350BF5-87F3-4154-B0E0-F01179B345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CF2DC1CE-F458-4E80-A990-7C233D1F19D0}"/>
              </a:ext>
            </a:extLst>
          </p:cNvPr>
          <p:cNvSpPr>
            <a:spLocks noGrp="1"/>
          </p:cNvSpPr>
          <p:nvPr>
            <p:ph type="dt" sz="half" idx="10"/>
          </p:nvPr>
        </p:nvSpPr>
        <p:spPr/>
        <p:txBody>
          <a:bodyPr/>
          <a:lstStyle/>
          <a:p>
            <a:fld id="{6BBD118C-9C67-43EB-B0DD-5614ABCA9F8C}" type="datetimeFigureOut">
              <a:rPr lang="en-GB" smtClean="0"/>
              <a:pPr/>
              <a:t>21/12/2020</a:t>
            </a:fld>
            <a:endParaRPr lang="en-GB"/>
          </a:p>
        </p:txBody>
      </p:sp>
      <p:sp>
        <p:nvSpPr>
          <p:cNvPr id="5" name="Footer Placeholder 4">
            <a:extLst>
              <a:ext uri="{FF2B5EF4-FFF2-40B4-BE49-F238E27FC236}">
                <a16:creationId xmlns="" xmlns:a16="http://schemas.microsoft.com/office/drawing/2014/main" id="{662A22C2-A964-4E0F-B531-DCEA8617773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 xmlns:a16="http://schemas.microsoft.com/office/drawing/2014/main" id="{35E1A6FF-E869-47C9-9573-CEBCC7160A13}"/>
              </a:ext>
            </a:extLst>
          </p:cNvPr>
          <p:cNvSpPr>
            <a:spLocks noGrp="1"/>
          </p:cNvSpPr>
          <p:nvPr>
            <p:ph type="sldNum" sz="quarter" idx="12"/>
          </p:nvPr>
        </p:nvSpPr>
        <p:spPr/>
        <p:txBody>
          <a:bodyPr/>
          <a:lstStyle/>
          <a:p>
            <a:fld id="{C8163D87-EF1A-4D32-9CA4-1EEBB4F85159}" type="slidenum">
              <a:rPr lang="en-GB" smtClean="0"/>
              <a:pPr/>
              <a:t>‹#›</a:t>
            </a:fld>
            <a:endParaRPr lang="en-GB"/>
          </a:p>
        </p:txBody>
      </p:sp>
    </p:spTree>
    <p:extLst>
      <p:ext uri="{BB962C8B-B14F-4D97-AF65-F5344CB8AC3E}">
        <p14:creationId xmlns="" xmlns:p14="http://schemas.microsoft.com/office/powerpoint/2010/main" val="1134805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0FD4A63-BC6E-4853-8623-8001F684AEF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 xmlns:a16="http://schemas.microsoft.com/office/drawing/2014/main" id="{580D1836-FFD1-4F9C-8A28-77A616AAD3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 xmlns:a16="http://schemas.microsoft.com/office/drawing/2014/main" id="{00E76353-9259-4BE5-A74F-50A051DDBF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 xmlns:a16="http://schemas.microsoft.com/office/drawing/2014/main" id="{346A6441-63A9-4D89-99B5-8F737BC11464}"/>
              </a:ext>
            </a:extLst>
          </p:cNvPr>
          <p:cNvSpPr>
            <a:spLocks noGrp="1"/>
          </p:cNvSpPr>
          <p:nvPr>
            <p:ph type="dt" sz="half" idx="10"/>
          </p:nvPr>
        </p:nvSpPr>
        <p:spPr/>
        <p:txBody>
          <a:bodyPr/>
          <a:lstStyle/>
          <a:p>
            <a:fld id="{6BBD118C-9C67-43EB-B0DD-5614ABCA9F8C}" type="datetimeFigureOut">
              <a:rPr lang="en-GB" smtClean="0"/>
              <a:pPr/>
              <a:t>21/12/2020</a:t>
            </a:fld>
            <a:endParaRPr lang="en-GB"/>
          </a:p>
        </p:txBody>
      </p:sp>
      <p:sp>
        <p:nvSpPr>
          <p:cNvPr id="6" name="Footer Placeholder 5">
            <a:extLst>
              <a:ext uri="{FF2B5EF4-FFF2-40B4-BE49-F238E27FC236}">
                <a16:creationId xmlns="" xmlns:a16="http://schemas.microsoft.com/office/drawing/2014/main" id="{0ABD1A2B-011E-4474-BBCE-7ACB4325B82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 xmlns:a16="http://schemas.microsoft.com/office/drawing/2014/main" id="{5E800FF4-5FEF-4F06-863E-8D8C29CC1C17}"/>
              </a:ext>
            </a:extLst>
          </p:cNvPr>
          <p:cNvSpPr>
            <a:spLocks noGrp="1"/>
          </p:cNvSpPr>
          <p:nvPr>
            <p:ph type="sldNum" sz="quarter" idx="12"/>
          </p:nvPr>
        </p:nvSpPr>
        <p:spPr/>
        <p:txBody>
          <a:bodyPr/>
          <a:lstStyle/>
          <a:p>
            <a:fld id="{C8163D87-EF1A-4D32-9CA4-1EEBB4F85159}" type="slidenum">
              <a:rPr lang="en-GB" smtClean="0"/>
              <a:pPr/>
              <a:t>‹#›</a:t>
            </a:fld>
            <a:endParaRPr lang="en-GB"/>
          </a:p>
        </p:txBody>
      </p:sp>
    </p:spTree>
    <p:extLst>
      <p:ext uri="{BB962C8B-B14F-4D97-AF65-F5344CB8AC3E}">
        <p14:creationId xmlns="" xmlns:p14="http://schemas.microsoft.com/office/powerpoint/2010/main" val="2965210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5A22A0-B99E-4B88-856F-C04BA8D4EC9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 xmlns:a16="http://schemas.microsoft.com/office/drawing/2014/main" id="{C5BC2007-6146-4083-8CC1-30FE3B7808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8CFC41E0-B019-4288-893D-DC329DCD64C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 xmlns:a16="http://schemas.microsoft.com/office/drawing/2014/main" id="{33A3490C-25B8-454F-A700-3BA6868124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74413782-D4DD-40A9-BC44-465D46D4D21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 xmlns:a16="http://schemas.microsoft.com/office/drawing/2014/main" id="{1FF5DFAD-31B7-47CB-9CFF-17A1C85E0140}"/>
              </a:ext>
            </a:extLst>
          </p:cNvPr>
          <p:cNvSpPr>
            <a:spLocks noGrp="1"/>
          </p:cNvSpPr>
          <p:nvPr>
            <p:ph type="dt" sz="half" idx="10"/>
          </p:nvPr>
        </p:nvSpPr>
        <p:spPr/>
        <p:txBody>
          <a:bodyPr/>
          <a:lstStyle/>
          <a:p>
            <a:fld id="{6BBD118C-9C67-43EB-B0DD-5614ABCA9F8C}" type="datetimeFigureOut">
              <a:rPr lang="en-GB" smtClean="0"/>
              <a:pPr/>
              <a:t>21/12/2020</a:t>
            </a:fld>
            <a:endParaRPr lang="en-GB"/>
          </a:p>
        </p:txBody>
      </p:sp>
      <p:sp>
        <p:nvSpPr>
          <p:cNvPr id="8" name="Footer Placeholder 7">
            <a:extLst>
              <a:ext uri="{FF2B5EF4-FFF2-40B4-BE49-F238E27FC236}">
                <a16:creationId xmlns="" xmlns:a16="http://schemas.microsoft.com/office/drawing/2014/main" id="{AA4978DC-3403-42CA-A5D1-02DD38AF58D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 xmlns:a16="http://schemas.microsoft.com/office/drawing/2014/main" id="{662083B7-ED42-4F74-A047-B8816FB210F2}"/>
              </a:ext>
            </a:extLst>
          </p:cNvPr>
          <p:cNvSpPr>
            <a:spLocks noGrp="1"/>
          </p:cNvSpPr>
          <p:nvPr>
            <p:ph type="sldNum" sz="quarter" idx="12"/>
          </p:nvPr>
        </p:nvSpPr>
        <p:spPr/>
        <p:txBody>
          <a:bodyPr/>
          <a:lstStyle/>
          <a:p>
            <a:fld id="{C8163D87-EF1A-4D32-9CA4-1EEBB4F85159}" type="slidenum">
              <a:rPr lang="en-GB" smtClean="0"/>
              <a:pPr/>
              <a:t>‹#›</a:t>
            </a:fld>
            <a:endParaRPr lang="en-GB"/>
          </a:p>
        </p:txBody>
      </p:sp>
    </p:spTree>
    <p:extLst>
      <p:ext uri="{BB962C8B-B14F-4D97-AF65-F5344CB8AC3E}">
        <p14:creationId xmlns="" xmlns:p14="http://schemas.microsoft.com/office/powerpoint/2010/main" val="3374742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63DD50-52D9-487A-8AFC-E2D6EC7F0E2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 xmlns:a16="http://schemas.microsoft.com/office/drawing/2014/main" id="{7750C7F5-B5B2-44B5-830C-84B43D000E26}"/>
              </a:ext>
            </a:extLst>
          </p:cNvPr>
          <p:cNvSpPr>
            <a:spLocks noGrp="1"/>
          </p:cNvSpPr>
          <p:nvPr>
            <p:ph type="dt" sz="half" idx="10"/>
          </p:nvPr>
        </p:nvSpPr>
        <p:spPr/>
        <p:txBody>
          <a:bodyPr/>
          <a:lstStyle/>
          <a:p>
            <a:fld id="{6BBD118C-9C67-43EB-B0DD-5614ABCA9F8C}" type="datetimeFigureOut">
              <a:rPr lang="en-GB" smtClean="0"/>
              <a:pPr/>
              <a:t>21/12/2020</a:t>
            </a:fld>
            <a:endParaRPr lang="en-GB"/>
          </a:p>
        </p:txBody>
      </p:sp>
      <p:sp>
        <p:nvSpPr>
          <p:cNvPr id="4" name="Footer Placeholder 3">
            <a:extLst>
              <a:ext uri="{FF2B5EF4-FFF2-40B4-BE49-F238E27FC236}">
                <a16:creationId xmlns="" xmlns:a16="http://schemas.microsoft.com/office/drawing/2014/main" id="{03C28628-6091-4679-84B2-DF023AA80D2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 xmlns:a16="http://schemas.microsoft.com/office/drawing/2014/main" id="{0057D692-0AEE-4F7A-A847-E696FBFF0BDC}"/>
              </a:ext>
            </a:extLst>
          </p:cNvPr>
          <p:cNvSpPr>
            <a:spLocks noGrp="1"/>
          </p:cNvSpPr>
          <p:nvPr>
            <p:ph type="sldNum" sz="quarter" idx="12"/>
          </p:nvPr>
        </p:nvSpPr>
        <p:spPr/>
        <p:txBody>
          <a:bodyPr/>
          <a:lstStyle/>
          <a:p>
            <a:fld id="{C8163D87-EF1A-4D32-9CA4-1EEBB4F85159}" type="slidenum">
              <a:rPr lang="en-GB" smtClean="0"/>
              <a:pPr/>
              <a:t>‹#›</a:t>
            </a:fld>
            <a:endParaRPr lang="en-GB"/>
          </a:p>
        </p:txBody>
      </p:sp>
    </p:spTree>
    <p:extLst>
      <p:ext uri="{BB962C8B-B14F-4D97-AF65-F5344CB8AC3E}">
        <p14:creationId xmlns="" xmlns:p14="http://schemas.microsoft.com/office/powerpoint/2010/main" val="1717510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7F3FA63E-1CA1-4EDC-BF60-966FA000F4A1}"/>
              </a:ext>
            </a:extLst>
          </p:cNvPr>
          <p:cNvSpPr>
            <a:spLocks noGrp="1"/>
          </p:cNvSpPr>
          <p:nvPr>
            <p:ph type="dt" sz="half" idx="10"/>
          </p:nvPr>
        </p:nvSpPr>
        <p:spPr/>
        <p:txBody>
          <a:bodyPr/>
          <a:lstStyle/>
          <a:p>
            <a:fld id="{6BBD118C-9C67-43EB-B0DD-5614ABCA9F8C}" type="datetimeFigureOut">
              <a:rPr lang="en-GB" smtClean="0"/>
              <a:pPr/>
              <a:t>21/12/2020</a:t>
            </a:fld>
            <a:endParaRPr lang="en-GB"/>
          </a:p>
        </p:txBody>
      </p:sp>
      <p:sp>
        <p:nvSpPr>
          <p:cNvPr id="3" name="Footer Placeholder 2">
            <a:extLst>
              <a:ext uri="{FF2B5EF4-FFF2-40B4-BE49-F238E27FC236}">
                <a16:creationId xmlns="" xmlns:a16="http://schemas.microsoft.com/office/drawing/2014/main" id="{45C0846A-CFC5-47BB-953D-45D79158896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 xmlns:a16="http://schemas.microsoft.com/office/drawing/2014/main" id="{48830045-8EDA-41D3-B6E6-5074A54838EA}"/>
              </a:ext>
            </a:extLst>
          </p:cNvPr>
          <p:cNvSpPr>
            <a:spLocks noGrp="1"/>
          </p:cNvSpPr>
          <p:nvPr>
            <p:ph type="sldNum" sz="quarter" idx="12"/>
          </p:nvPr>
        </p:nvSpPr>
        <p:spPr/>
        <p:txBody>
          <a:bodyPr/>
          <a:lstStyle/>
          <a:p>
            <a:fld id="{C8163D87-EF1A-4D32-9CA4-1EEBB4F85159}" type="slidenum">
              <a:rPr lang="en-GB" smtClean="0"/>
              <a:pPr/>
              <a:t>‹#›</a:t>
            </a:fld>
            <a:endParaRPr lang="en-GB"/>
          </a:p>
        </p:txBody>
      </p:sp>
    </p:spTree>
    <p:extLst>
      <p:ext uri="{BB962C8B-B14F-4D97-AF65-F5344CB8AC3E}">
        <p14:creationId xmlns="" xmlns:p14="http://schemas.microsoft.com/office/powerpoint/2010/main" val="1674966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EBEA61-4097-4C09-A958-9BED7314B0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 xmlns:a16="http://schemas.microsoft.com/office/drawing/2014/main" id="{696CE44B-4814-46CD-954A-5DCC57B5BD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 xmlns:a16="http://schemas.microsoft.com/office/drawing/2014/main" id="{496C50B3-5C83-4409-9F6B-7996945D1E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087163DF-2565-4357-A7E1-6F73FA54469D}"/>
              </a:ext>
            </a:extLst>
          </p:cNvPr>
          <p:cNvSpPr>
            <a:spLocks noGrp="1"/>
          </p:cNvSpPr>
          <p:nvPr>
            <p:ph type="dt" sz="half" idx="10"/>
          </p:nvPr>
        </p:nvSpPr>
        <p:spPr/>
        <p:txBody>
          <a:bodyPr/>
          <a:lstStyle/>
          <a:p>
            <a:fld id="{6BBD118C-9C67-43EB-B0DD-5614ABCA9F8C}" type="datetimeFigureOut">
              <a:rPr lang="en-GB" smtClean="0"/>
              <a:pPr/>
              <a:t>21/12/2020</a:t>
            </a:fld>
            <a:endParaRPr lang="en-GB"/>
          </a:p>
        </p:txBody>
      </p:sp>
      <p:sp>
        <p:nvSpPr>
          <p:cNvPr id="6" name="Footer Placeholder 5">
            <a:extLst>
              <a:ext uri="{FF2B5EF4-FFF2-40B4-BE49-F238E27FC236}">
                <a16:creationId xmlns="" xmlns:a16="http://schemas.microsoft.com/office/drawing/2014/main" id="{0A5BF796-54BB-4667-8C1E-E4C8BBD1614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 xmlns:a16="http://schemas.microsoft.com/office/drawing/2014/main" id="{983C0A18-5CB9-4639-BEC3-DF274822F7E8}"/>
              </a:ext>
            </a:extLst>
          </p:cNvPr>
          <p:cNvSpPr>
            <a:spLocks noGrp="1"/>
          </p:cNvSpPr>
          <p:nvPr>
            <p:ph type="sldNum" sz="quarter" idx="12"/>
          </p:nvPr>
        </p:nvSpPr>
        <p:spPr/>
        <p:txBody>
          <a:bodyPr/>
          <a:lstStyle/>
          <a:p>
            <a:fld id="{C8163D87-EF1A-4D32-9CA4-1EEBB4F85159}" type="slidenum">
              <a:rPr lang="en-GB" smtClean="0"/>
              <a:pPr/>
              <a:t>‹#›</a:t>
            </a:fld>
            <a:endParaRPr lang="en-GB"/>
          </a:p>
        </p:txBody>
      </p:sp>
    </p:spTree>
    <p:extLst>
      <p:ext uri="{BB962C8B-B14F-4D97-AF65-F5344CB8AC3E}">
        <p14:creationId xmlns="" xmlns:p14="http://schemas.microsoft.com/office/powerpoint/2010/main" val="754711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5D4C617-3D8E-4A36-A8D5-C832C8B2B4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 xmlns:a16="http://schemas.microsoft.com/office/drawing/2014/main" id="{7FF5E661-9071-45F4-ABB3-9914457166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 xmlns:a16="http://schemas.microsoft.com/office/drawing/2014/main" id="{90A3B320-4829-45F0-B9A0-E908CA366F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F5FF5DE0-B8DB-4F85-AE13-3F6D1CE32788}"/>
              </a:ext>
            </a:extLst>
          </p:cNvPr>
          <p:cNvSpPr>
            <a:spLocks noGrp="1"/>
          </p:cNvSpPr>
          <p:nvPr>
            <p:ph type="dt" sz="half" idx="10"/>
          </p:nvPr>
        </p:nvSpPr>
        <p:spPr/>
        <p:txBody>
          <a:bodyPr/>
          <a:lstStyle/>
          <a:p>
            <a:fld id="{6BBD118C-9C67-43EB-B0DD-5614ABCA9F8C}" type="datetimeFigureOut">
              <a:rPr lang="en-GB" smtClean="0"/>
              <a:pPr/>
              <a:t>21/12/2020</a:t>
            </a:fld>
            <a:endParaRPr lang="en-GB"/>
          </a:p>
        </p:txBody>
      </p:sp>
      <p:sp>
        <p:nvSpPr>
          <p:cNvPr id="6" name="Footer Placeholder 5">
            <a:extLst>
              <a:ext uri="{FF2B5EF4-FFF2-40B4-BE49-F238E27FC236}">
                <a16:creationId xmlns="" xmlns:a16="http://schemas.microsoft.com/office/drawing/2014/main" id="{621C9050-2AC7-4572-B137-CCF0F4858E3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 xmlns:a16="http://schemas.microsoft.com/office/drawing/2014/main" id="{699558A1-5F75-47AD-8172-96C5EF9F9139}"/>
              </a:ext>
            </a:extLst>
          </p:cNvPr>
          <p:cNvSpPr>
            <a:spLocks noGrp="1"/>
          </p:cNvSpPr>
          <p:nvPr>
            <p:ph type="sldNum" sz="quarter" idx="12"/>
          </p:nvPr>
        </p:nvSpPr>
        <p:spPr/>
        <p:txBody>
          <a:bodyPr/>
          <a:lstStyle/>
          <a:p>
            <a:fld id="{C8163D87-EF1A-4D32-9CA4-1EEBB4F85159}" type="slidenum">
              <a:rPr lang="en-GB" smtClean="0"/>
              <a:pPr/>
              <a:t>‹#›</a:t>
            </a:fld>
            <a:endParaRPr lang="en-GB"/>
          </a:p>
        </p:txBody>
      </p:sp>
    </p:spTree>
    <p:extLst>
      <p:ext uri="{BB962C8B-B14F-4D97-AF65-F5344CB8AC3E}">
        <p14:creationId xmlns="" xmlns:p14="http://schemas.microsoft.com/office/powerpoint/2010/main" val="2995774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316E912E-317E-4FA6-90A7-9189B31BA9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 xmlns:a16="http://schemas.microsoft.com/office/drawing/2014/main" id="{D144BC41-2254-41B5-87A9-1D77D47C53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 xmlns:a16="http://schemas.microsoft.com/office/drawing/2014/main" id="{40C6208D-9C3E-45B0-9E4D-2F81380C19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BD118C-9C67-43EB-B0DD-5614ABCA9F8C}" type="datetimeFigureOut">
              <a:rPr lang="en-GB" smtClean="0"/>
              <a:pPr/>
              <a:t>21/12/2020</a:t>
            </a:fld>
            <a:endParaRPr lang="en-GB"/>
          </a:p>
        </p:txBody>
      </p:sp>
      <p:sp>
        <p:nvSpPr>
          <p:cNvPr id="5" name="Footer Placeholder 4">
            <a:extLst>
              <a:ext uri="{FF2B5EF4-FFF2-40B4-BE49-F238E27FC236}">
                <a16:creationId xmlns="" xmlns:a16="http://schemas.microsoft.com/office/drawing/2014/main" id="{B10141EB-C7D1-4C2D-B488-EDF270B84B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 xmlns:a16="http://schemas.microsoft.com/office/drawing/2014/main" id="{7268644B-F1A6-425D-94B4-A078AEB8E9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163D87-EF1A-4D32-9CA4-1EEBB4F85159}" type="slidenum">
              <a:rPr lang="en-GB" smtClean="0"/>
              <a:pPr/>
              <a:t>‹#›</a:t>
            </a:fld>
            <a:endParaRPr lang="en-GB"/>
          </a:p>
        </p:txBody>
      </p:sp>
    </p:spTree>
    <p:extLst>
      <p:ext uri="{BB962C8B-B14F-4D97-AF65-F5344CB8AC3E}">
        <p14:creationId xmlns="" xmlns:p14="http://schemas.microsoft.com/office/powerpoint/2010/main" val="20588382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6EF4B12-5404-4C7A-A380-EFF07D627AAF}"/>
              </a:ext>
            </a:extLst>
          </p:cNvPr>
          <p:cNvSpPr>
            <a:spLocks noGrp="1"/>
          </p:cNvSpPr>
          <p:nvPr>
            <p:ph type="title"/>
          </p:nvPr>
        </p:nvSpPr>
        <p:spPr>
          <a:xfrm>
            <a:off x="838200" y="2319185"/>
            <a:ext cx="10515600" cy="1325563"/>
          </a:xfrm>
        </p:spPr>
        <p:txBody>
          <a:bodyPr/>
          <a:lstStyle/>
          <a:p>
            <a:r>
              <a:rPr lang="en-IN" dirty="0"/>
              <a:t>Survey Software: Individual Diagnostic</a:t>
            </a:r>
            <a:endParaRPr lang="en-GB" dirty="0"/>
          </a:p>
        </p:txBody>
      </p:sp>
    </p:spTree>
    <p:extLst>
      <p:ext uri="{BB962C8B-B14F-4D97-AF65-F5344CB8AC3E}">
        <p14:creationId xmlns="" xmlns:p14="http://schemas.microsoft.com/office/powerpoint/2010/main" val="18043118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6EF4B12-5404-4C7A-A380-EFF07D627AAF}"/>
              </a:ext>
            </a:extLst>
          </p:cNvPr>
          <p:cNvSpPr>
            <a:spLocks noGrp="1"/>
          </p:cNvSpPr>
          <p:nvPr>
            <p:ph type="title"/>
          </p:nvPr>
        </p:nvSpPr>
        <p:spPr>
          <a:xfrm>
            <a:off x="838200" y="2319185"/>
            <a:ext cx="10515600" cy="1325563"/>
          </a:xfrm>
        </p:spPr>
        <p:txBody>
          <a:bodyPr/>
          <a:lstStyle/>
          <a:p>
            <a:r>
              <a:rPr lang="en-IN" dirty="0"/>
              <a:t>Entity Diagnostic: mentor-bi Admin</a:t>
            </a:r>
            <a:endParaRPr lang="en-GB" dirty="0"/>
          </a:p>
        </p:txBody>
      </p:sp>
    </p:spTree>
    <p:extLst>
      <p:ext uri="{BB962C8B-B14F-4D97-AF65-F5344CB8AC3E}">
        <p14:creationId xmlns="" xmlns:p14="http://schemas.microsoft.com/office/powerpoint/2010/main" val="1238843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F11F3EF0-D6CB-422D-B72A-A552B4504A9A}"/>
              </a:ext>
            </a:extLst>
          </p:cNvPr>
          <p:cNvPicPr>
            <a:picLocks noChangeAspect="1"/>
          </p:cNvPicPr>
          <p:nvPr/>
        </p:nvPicPr>
        <p:blipFill rotWithShape="1">
          <a:blip r:embed="rId2"/>
          <a:srcRect l="24965"/>
          <a:stretch/>
        </p:blipFill>
        <p:spPr>
          <a:xfrm>
            <a:off x="125261" y="391337"/>
            <a:ext cx="6001709" cy="4067929"/>
          </a:xfrm>
          <a:prstGeom prst="rect">
            <a:avLst/>
          </a:prstGeom>
        </p:spPr>
      </p:pic>
      <p:pic>
        <p:nvPicPr>
          <p:cNvPr id="5" name="Picture 4">
            <a:extLst>
              <a:ext uri="{FF2B5EF4-FFF2-40B4-BE49-F238E27FC236}">
                <a16:creationId xmlns="" xmlns:a16="http://schemas.microsoft.com/office/drawing/2014/main" id="{1145B34E-C13B-4377-A170-49E82D5326BC}"/>
              </a:ext>
            </a:extLst>
          </p:cNvPr>
          <p:cNvPicPr>
            <a:picLocks noChangeAspect="1"/>
          </p:cNvPicPr>
          <p:nvPr/>
        </p:nvPicPr>
        <p:blipFill>
          <a:blip r:embed="rId3"/>
          <a:stretch>
            <a:fillRect/>
          </a:stretch>
        </p:blipFill>
        <p:spPr>
          <a:xfrm>
            <a:off x="6708285" y="391337"/>
            <a:ext cx="5483715" cy="6144016"/>
          </a:xfrm>
          <a:prstGeom prst="rect">
            <a:avLst/>
          </a:prstGeom>
        </p:spPr>
      </p:pic>
      <p:sp>
        <p:nvSpPr>
          <p:cNvPr id="6" name="TextBox 5">
            <a:extLst>
              <a:ext uri="{FF2B5EF4-FFF2-40B4-BE49-F238E27FC236}">
                <a16:creationId xmlns="" xmlns:a16="http://schemas.microsoft.com/office/drawing/2014/main" id="{06D83335-4E94-498C-9D81-5B1B400743B5}"/>
              </a:ext>
            </a:extLst>
          </p:cNvPr>
          <p:cNvSpPr txBox="1"/>
          <p:nvPr/>
        </p:nvSpPr>
        <p:spPr>
          <a:xfrm>
            <a:off x="125261" y="4509370"/>
            <a:ext cx="6186515" cy="2308324"/>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rgbClr val="FF0000"/>
                </a:solidFill>
              </a:rPr>
              <a:t>VDD (CC)  - Only 1 person has responded to the survey but the report is generated. There have to be at least 5 responses for the report to be generated</a:t>
            </a:r>
          </a:p>
          <a:p>
            <a:pPr marL="285750" indent="-285750">
              <a:buFont typeface="Arial" panose="020B0604020202020204" pitchFamily="34" charset="0"/>
              <a:buChar char="•"/>
            </a:pPr>
            <a:r>
              <a:rPr lang="en-IN" sz="1600" dirty="0">
                <a:solidFill>
                  <a:srgbClr val="FF0000"/>
                </a:solidFill>
              </a:rPr>
              <a:t>Also the report could be downloaded without clicking on the “Generate report” button. We have said that the Admin will click on Generate Report to generate the report, else the report will not get generated.  </a:t>
            </a:r>
          </a:p>
          <a:p>
            <a:pPr marL="285750" indent="-285750">
              <a:buFont typeface="Arial" panose="020B0604020202020204" pitchFamily="34" charset="0"/>
              <a:buChar char="•"/>
            </a:pPr>
            <a:r>
              <a:rPr lang="en-IN" sz="1600" dirty="0">
                <a:solidFill>
                  <a:srgbClr val="FF0000"/>
                </a:solidFill>
              </a:rPr>
              <a:t>The %age calculation in the report is still incorrect. E.g. in this case it should show1 out 5 (20%) responded to the survey. </a:t>
            </a:r>
          </a:p>
        </p:txBody>
      </p:sp>
      <p:sp>
        <p:nvSpPr>
          <p:cNvPr id="7" name="Rectangle 6">
            <a:extLst>
              <a:ext uri="{FF2B5EF4-FFF2-40B4-BE49-F238E27FC236}">
                <a16:creationId xmlns="" xmlns:a16="http://schemas.microsoft.com/office/drawing/2014/main" id="{766D5E53-C04F-481E-88C5-AF96CDA06262}"/>
              </a:ext>
            </a:extLst>
          </p:cNvPr>
          <p:cNvSpPr/>
          <p:nvPr/>
        </p:nvSpPr>
        <p:spPr>
          <a:xfrm>
            <a:off x="6786683" y="1778697"/>
            <a:ext cx="4950205" cy="3131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0000"/>
              </a:solidFill>
            </a:endParaRPr>
          </a:p>
        </p:txBody>
      </p:sp>
    </p:spTree>
    <p:extLst>
      <p:ext uri="{BB962C8B-B14F-4D97-AF65-F5344CB8AC3E}">
        <p14:creationId xmlns="" xmlns:p14="http://schemas.microsoft.com/office/powerpoint/2010/main" val="4183240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B0AB803F-7AD6-4728-B623-26E2B4B852A0}"/>
              </a:ext>
            </a:extLst>
          </p:cNvPr>
          <p:cNvPicPr>
            <a:picLocks noChangeAspect="1"/>
          </p:cNvPicPr>
          <p:nvPr/>
        </p:nvPicPr>
        <p:blipFill>
          <a:blip r:embed="rId2"/>
          <a:stretch>
            <a:fillRect/>
          </a:stretch>
        </p:blipFill>
        <p:spPr>
          <a:xfrm>
            <a:off x="93265" y="204914"/>
            <a:ext cx="11649205" cy="4292731"/>
          </a:xfrm>
          <a:prstGeom prst="rect">
            <a:avLst/>
          </a:prstGeom>
        </p:spPr>
      </p:pic>
      <p:sp>
        <p:nvSpPr>
          <p:cNvPr id="9" name="TextBox 8">
            <a:extLst>
              <a:ext uri="{FF2B5EF4-FFF2-40B4-BE49-F238E27FC236}">
                <a16:creationId xmlns="" xmlns:a16="http://schemas.microsoft.com/office/drawing/2014/main" id="{100C6A28-55BF-4B2A-9FCA-04E8D1A2E98B}"/>
              </a:ext>
            </a:extLst>
          </p:cNvPr>
          <p:cNvSpPr txBox="1"/>
          <p:nvPr/>
        </p:nvSpPr>
        <p:spPr>
          <a:xfrm>
            <a:off x="231052" y="4716049"/>
            <a:ext cx="11511418" cy="1815882"/>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rgbClr val="FF0000"/>
                </a:solidFill>
              </a:rPr>
              <a:t>Nothing happens when I click on “Generate Report” button and once I close the survey, the report gets generated automatically. </a:t>
            </a:r>
          </a:p>
          <a:p>
            <a:pPr marL="285750" indent="-285750">
              <a:buFont typeface="Arial" panose="020B0604020202020204" pitchFamily="34" charset="0"/>
              <a:buChar char="•"/>
            </a:pPr>
            <a:r>
              <a:rPr lang="en-IN" sz="1600" dirty="0">
                <a:solidFill>
                  <a:srgbClr val="FF0000"/>
                </a:solidFill>
              </a:rPr>
              <a:t>The functionality that we have discussed is as follows:</a:t>
            </a:r>
          </a:p>
          <a:p>
            <a:pPr marL="742950" lvl="1" indent="-285750">
              <a:buFont typeface="Arial" panose="020B0604020202020204" pitchFamily="34" charset="0"/>
              <a:buChar char="•"/>
            </a:pPr>
            <a:r>
              <a:rPr lang="en-IN" sz="1600" dirty="0">
                <a:solidFill>
                  <a:srgbClr val="FF0000"/>
                </a:solidFill>
              </a:rPr>
              <a:t>A report can be generated only when there are 5 responses (see previous slide where a report is getting generated with only 1 response</a:t>
            </a:r>
          </a:p>
          <a:p>
            <a:pPr marL="742950" lvl="1" indent="-285750">
              <a:buFont typeface="Arial" panose="020B0604020202020204" pitchFamily="34" charset="0"/>
              <a:buChar char="•"/>
            </a:pPr>
            <a:r>
              <a:rPr lang="en-IN" sz="1600" dirty="0">
                <a:solidFill>
                  <a:srgbClr val="FF0000"/>
                </a:solidFill>
              </a:rPr>
              <a:t>A report can be generated only when the survey is closed</a:t>
            </a:r>
          </a:p>
          <a:p>
            <a:pPr marL="742950" lvl="1" indent="-285750">
              <a:buFont typeface="Arial" panose="020B0604020202020204" pitchFamily="34" charset="0"/>
              <a:buChar char="•"/>
            </a:pPr>
            <a:r>
              <a:rPr lang="en-IN" sz="1600" dirty="0">
                <a:solidFill>
                  <a:srgbClr val="FF0000"/>
                </a:solidFill>
              </a:rPr>
              <a:t>Once the survey is closed, then the Mentor/CC Admin will click on the “Generate Report” button and the report will get generated. It will not get generated automatically on closing the survey .</a:t>
            </a:r>
          </a:p>
        </p:txBody>
      </p:sp>
    </p:spTree>
    <p:extLst>
      <p:ext uri="{BB962C8B-B14F-4D97-AF65-F5344CB8AC3E}">
        <p14:creationId xmlns="" xmlns:p14="http://schemas.microsoft.com/office/powerpoint/2010/main" val="1887348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49161972-2BA3-4AE7-B0F9-0834DAF64A1E}"/>
              </a:ext>
            </a:extLst>
          </p:cNvPr>
          <p:cNvPicPr>
            <a:picLocks noChangeAspect="1"/>
          </p:cNvPicPr>
          <p:nvPr/>
        </p:nvPicPr>
        <p:blipFill>
          <a:blip r:embed="rId2"/>
          <a:stretch>
            <a:fillRect/>
          </a:stretch>
        </p:blipFill>
        <p:spPr>
          <a:xfrm>
            <a:off x="0" y="1109472"/>
            <a:ext cx="9099942" cy="3462528"/>
          </a:xfrm>
          <a:prstGeom prst="rect">
            <a:avLst/>
          </a:prstGeom>
        </p:spPr>
      </p:pic>
      <p:pic>
        <p:nvPicPr>
          <p:cNvPr id="4" name="Picture 3">
            <a:extLst>
              <a:ext uri="{FF2B5EF4-FFF2-40B4-BE49-F238E27FC236}">
                <a16:creationId xmlns="" xmlns:a16="http://schemas.microsoft.com/office/drawing/2014/main" id="{5155C85A-220F-4484-9AAB-4880FB5A4CF1}"/>
              </a:ext>
            </a:extLst>
          </p:cNvPr>
          <p:cNvPicPr>
            <a:picLocks noChangeAspect="1"/>
          </p:cNvPicPr>
          <p:nvPr/>
        </p:nvPicPr>
        <p:blipFill rotWithShape="1">
          <a:blip r:embed="rId3"/>
          <a:srcRect l="32568" r="32192"/>
          <a:stretch/>
        </p:blipFill>
        <p:spPr>
          <a:xfrm>
            <a:off x="7565720" y="322837"/>
            <a:ext cx="4296428" cy="5736336"/>
          </a:xfrm>
          <a:prstGeom prst="rect">
            <a:avLst/>
          </a:prstGeom>
        </p:spPr>
      </p:pic>
      <p:sp>
        <p:nvSpPr>
          <p:cNvPr id="8" name="TextBox 7">
            <a:extLst>
              <a:ext uri="{FF2B5EF4-FFF2-40B4-BE49-F238E27FC236}">
                <a16:creationId xmlns="" xmlns:a16="http://schemas.microsoft.com/office/drawing/2014/main" id="{0CDE1861-4257-469A-8318-36BA836BECD4}"/>
              </a:ext>
            </a:extLst>
          </p:cNvPr>
          <p:cNvSpPr txBox="1"/>
          <p:nvPr/>
        </p:nvSpPr>
        <p:spPr>
          <a:xfrm>
            <a:off x="325678" y="4922728"/>
            <a:ext cx="6237960" cy="1323439"/>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rgbClr val="FF0000"/>
                </a:solidFill>
              </a:rPr>
              <a:t>There are 14 licenses available but it is now allowing a batch of 7 respondents to be created</a:t>
            </a:r>
          </a:p>
          <a:p>
            <a:pPr marL="285750" indent="-285750">
              <a:buFont typeface="Arial" panose="020B0604020202020204" pitchFamily="34" charset="0"/>
              <a:buChar char="•"/>
            </a:pPr>
            <a:r>
              <a:rPr lang="en-IN" sz="1600" dirty="0">
                <a:solidFill>
                  <a:srgbClr val="FF0000"/>
                </a:solidFill>
              </a:rPr>
              <a:t>For mentor diagnostics, replace Core Creator consultant with mentor-bi team – this would be applicable for all mentor-bi diagnostics except VDD (CC)</a:t>
            </a:r>
          </a:p>
        </p:txBody>
      </p:sp>
      <p:sp>
        <p:nvSpPr>
          <p:cNvPr id="10" name="Rectangle 9">
            <a:extLst>
              <a:ext uri="{FF2B5EF4-FFF2-40B4-BE49-F238E27FC236}">
                <a16:creationId xmlns="" xmlns:a16="http://schemas.microsoft.com/office/drawing/2014/main" id="{DC7DEB2B-678E-495E-862C-C6B5BF692FE7}"/>
              </a:ext>
            </a:extLst>
          </p:cNvPr>
          <p:cNvSpPr/>
          <p:nvPr/>
        </p:nvSpPr>
        <p:spPr>
          <a:xfrm>
            <a:off x="7903923" y="2179529"/>
            <a:ext cx="977030" cy="16283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 xmlns:p14="http://schemas.microsoft.com/office/powerpoint/2010/main" val="243573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F0357DCE-40AF-40B2-A91B-5B8797FC804A}"/>
              </a:ext>
            </a:extLst>
          </p:cNvPr>
          <p:cNvSpPr txBox="1"/>
          <p:nvPr/>
        </p:nvSpPr>
        <p:spPr>
          <a:xfrm>
            <a:off x="596346" y="5456583"/>
            <a:ext cx="11157290" cy="646331"/>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rgbClr val="FF0000"/>
                </a:solidFill>
              </a:rPr>
              <a:t>While I was able to delete and replace a respondent, the new invitee (corecreatorsindia@gmail.com) did not get the survey invite email – which they should have to get their login credentials to complete the survey. </a:t>
            </a:r>
            <a:endParaRPr lang="en-GB" dirty="0">
              <a:solidFill>
                <a:srgbClr val="FF0000"/>
              </a:solidFill>
            </a:endParaRPr>
          </a:p>
        </p:txBody>
      </p:sp>
      <p:pic>
        <p:nvPicPr>
          <p:cNvPr id="6" name="Picture 5">
            <a:extLst>
              <a:ext uri="{FF2B5EF4-FFF2-40B4-BE49-F238E27FC236}">
                <a16:creationId xmlns="" xmlns:a16="http://schemas.microsoft.com/office/drawing/2014/main" id="{6797939F-320A-410A-825E-C03AAB8399C4}"/>
              </a:ext>
            </a:extLst>
          </p:cNvPr>
          <p:cNvPicPr>
            <a:picLocks noChangeAspect="1"/>
          </p:cNvPicPr>
          <p:nvPr/>
        </p:nvPicPr>
        <p:blipFill>
          <a:blip r:embed="rId2"/>
          <a:stretch>
            <a:fillRect/>
          </a:stretch>
        </p:blipFill>
        <p:spPr>
          <a:xfrm>
            <a:off x="846160" y="507781"/>
            <a:ext cx="10017458" cy="4653109"/>
          </a:xfrm>
          <a:prstGeom prst="rect">
            <a:avLst/>
          </a:prstGeom>
        </p:spPr>
      </p:pic>
    </p:spTree>
    <p:extLst>
      <p:ext uri="{BB962C8B-B14F-4D97-AF65-F5344CB8AC3E}">
        <p14:creationId xmlns="" xmlns:p14="http://schemas.microsoft.com/office/powerpoint/2010/main" val="1611530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9C77674A-A965-43A9-A717-CD0C8B700931}"/>
              </a:ext>
            </a:extLst>
          </p:cNvPr>
          <p:cNvPicPr>
            <a:picLocks noChangeAspect="1"/>
          </p:cNvPicPr>
          <p:nvPr/>
        </p:nvPicPr>
        <p:blipFill rotWithShape="1">
          <a:blip r:embed="rId2"/>
          <a:srcRect l="33470"/>
          <a:stretch/>
        </p:blipFill>
        <p:spPr>
          <a:xfrm>
            <a:off x="395785" y="335500"/>
            <a:ext cx="6062327" cy="4236500"/>
          </a:xfrm>
          <a:prstGeom prst="rect">
            <a:avLst/>
          </a:prstGeom>
        </p:spPr>
      </p:pic>
      <p:pic>
        <p:nvPicPr>
          <p:cNvPr id="5" name="Picture 4">
            <a:extLst>
              <a:ext uri="{FF2B5EF4-FFF2-40B4-BE49-F238E27FC236}">
                <a16:creationId xmlns="" xmlns:a16="http://schemas.microsoft.com/office/drawing/2014/main" id="{0A98334C-7522-410D-8D30-52F8A2A9B882}"/>
              </a:ext>
            </a:extLst>
          </p:cNvPr>
          <p:cNvPicPr>
            <a:picLocks noChangeAspect="1"/>
          </p:cNvPicPr>
          <p:nvPr/>
        </p:nvPicPr>
        <p:blipFill rotWithShape="1">
          <a:blip r:embed="rId3"/>
          <a:srcRect l="13322" r="11037"/>
          <a:stretch/>
        </p:blipFill>
        <p:spPr>
          <a:xfrm>
            <a:off x="6255224" y="1844226"/>
            <a:ext cx="5540991" cy="3671570"/>
          </a:xfrm>
          <a:prstGeom prst="rect">
            <a:avLst/>
          </a:prstGeom>
        </p:spPr>
      </p:pic>
      <p:sp>
        <p:nvSpPr>
          <p:cNvPr id="6" name="Rectangle 5">
            <a:extLst>
              <a:ext uri="{FF2B5EF4-FFF2-40B4-BE49-F238E27FC236}">
                <a16:creationId xmlns="" xmlns:a16="http://schemas.microsoft.com/office/drawing/2014/main" id="{679F0F4A-CA82-4713-AA5D-ECD168ABB232}"/>
              </a:ext>
            </a:extLst>
          </p:cNvPr>
          <p:cNvSpPr/>
          <p:nvPr/>
        </p:nvSpPr>
        <p:spPr>
          <a:xfrm rot="16200000">
            <a:off x="7452360" y="2592394"/>
            <a:ext cx="369849" cy="219728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 xmlns:a16="http://schemas.microsoft.com/office/drawing/2014/main" id="{52D343BF-ED47-435A-9DB0-C56A892F30EC}"/>
              </a:ext>
            </a:extLst>
          </p:cNvPr>
          <p:cNvSpPr/>
          <p:nvPr/>
        </p:nvSpPr>
        <p:spPr>
          <a:xfrm>
            <a:off x="343469" y="2349690"/>
            <a:ext cx="726052" cy="219728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 xmlns:a16="http://schemas.microsoft.com/office/drawing/2014/main" id="{E8449427-1971-49A1-A949-B604C1CD3A81}"/>
              </a:ext>
            </a:extLst>
          </p:cNvPr>
          <p:cNvSpPr txBox="1"/>
          <p:nvPr/>
        </p:nvSpPr>
        <p:spPr>
          <a:xfrm>
            <a:off x="343469" y="5192630"/>
            <a:ext cx="5752531" cy="646331"/>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rgbClr val="FF0000"/>
                </a:solidFill>
              </a:rPr>
              <a:t>There are 7 invitees, but the report is taking only 6 – why is that?  </a:t>
            </a:r>
            <a:endParaRPr lang="en-GB" dirty="0">
              <a:solidFill>
                <a:srgbClr val="FF0000"/>
              </a:solidFill>
            </a:endParaRPr>
          </a:p>
        </p:txBody>
      </p:sp>
    </p:spTree>
    <p:extLst>
      <p:ext uri="{BB962C8B-B14F-4D97-AF65-F5344CB8AC3E}">
        <p14:creationId xmlns="" xmlns:p14="http://schemas.microsoft.com/office/powerpoint/2010/main" val="1081167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7F2C8032-FCA9-40E6-A242-8FC9CEACC9A8}"/>
              </a:ext>
            </a:extLst>
          </p:cNvPr>
          <p:cNvSpPr txBox="1"/>
          <p:nvPr/>
        </p:nvSpPr>
        <p:spPr>
          <a:xfrm>
            <a:off x="285341" y="5554966"/>
            <a:ext cx="11157290" cy="646331"/>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rgbClr val="FF0000"/>
                </a:solidFill>
              </a:rPr>
              <a:t>Data has shifted to the right by 1 column – this is a problem for raw data in both Individual and Entity diagnostic for all diagnostics. </a:t>
            </a:r>
          </a:p>
        </p:txBody>
      </p:sp>
      <p:sp>
        <p:nvSpPr>
          <p:cNvPr id="4" name="TextBox 3">
            <a:extLst>
              <a:ext uri="{FF2B5EF4-FFF2-40B4-BE49-F238E27FC236}">
                <a16:creationId xmlns="" xmlns:a16="http://schemas.microsoft.com/office/drawing/2014/main" id="{89B56D4A-FF81-4F7D-BAAB-AEB2DECF92D4}"/>
              </a:ext>
            </a:extLst>
          </p:cNvPr>
          <p:cNvSpPr txBox="1"/>
          <p:nvPr/>
        </p:nvSpPr>
        <p:spPr>
          <a:xfrm>
            <a:off x="517354" y="682662"/>
            <a:ext cx="11157290" cy="369332"/>
          </a:xfrm>
          <a:prstGeom prst="rect">
            <a:avLst/>
          </a:prstGeom>
          <a:noFill/>
        </p:spPr>
        <p:txBody>
          <a:bodyPr wrap="square" rtlCol="0">
            <a:spAutoFit/>
          </a:bodyPr>
          <a:lstStyle/>
          <a:p>
            <a:pPr marL="285750" indent="-285750">
              <a:buFont typeface="Arial" panose="020B0604020202020204" pitchFamily="34" charset="0"/>
              <a:buChar char="•"/>
            </a:pPr>
            <a:r>
              <a:rPr lang="en-IN" dirty="0"/>
              <a:t>Performance Culture Profile: Entity Raw Data</a:t>
            </a:r>
            <a:endParaRPr lang="en-GB" dirty="0"/>
          </a:p>
        </p:txBody>
      </p:sp>
      <p:graphicFrame>
        <p:nvGraphicFramePr>
          <p:cNvPr id="6" name="Table 5">
            <a:extLst>
              <a:ext uri="{FF2B5EF4-FFF2-40B4-BE49-F238E27FC236}">
                <a16:creationId xmlns="" xmlns:a16="http://schemas.microsoft.com/office/drawing/2014/main" id="{9ED7DFE6-C1DF-4012-AAB0-6BED4A7EF857}"/>
              </a:ext>
            </a:extLst>
          </p:cNvPr>
          <p:cNvGraphicFramePr>
            <a:graphicFrameLocks noGrp="1"/>
          </p:cNvGraphicFramePr>
          <p:nvPr>
            <p:extLst>
              <p:ext uri="{D42A27DB-BD31-4B8C-83A1-F6EECF244321}">
                <p14:modId xmlns="" xmlns:p14="http://schemas.microsoft.com/office/powerpoint/2010/main" val="1749404553"/>
              </p:ext>
            </p:extLst>
          </p:nvPr>
        </p:nvGraphicFramePr>
        <p:xfrm>
          <a:off x="285342" y="1082511"/>
          <a:ext cx="9936835" cy="4171876"/>
        </p:xfrm>
        <a:graphic>
          <a:graphicData uri="http://schemas.openxmlformats.org/drawingml/2006/table">
            <a:tbl>
              <a:tblPr>
                <a:tableStyleId>{616DA210-FB5B-4158-B5E0-FEB733F419BA}</a:tableStyleId>
              </a:tblPr>
              <a:tblGrid>
                <a:gridCol w="687081">
                  <a:extLst>
                    <a:ext uri="{9D8B030D-6E8A-4147-A177-3AD203B41FA5}">
                      <a16:colId xmlns="" xmlns:a16="http://schemas.microsoft.com/office/drawing/2014/main" val="1952174129"/>
                    </a:ext>
                  </a:extLst>
                </a:gridCol>
                <a:gridCol w="206863">
                  <a:extLst>
                    <a:ext uri="{9D8B030D-6E8A-4147-A177-3AD203B41FA5}">
                      <a16:colId xmlns="" xmlns:a16="http://schemas.microsoft.com/office/drawing/2014/main" val="389247707"/>
                    </a:ext>
                  </a:extLst>
                </a:gridCol>
                <a:gridCol w="879170">
                  <a:extLst>
                    <a:ext uri="{9D8B030D-6E8A-4147-A177-3AD203B41FA5}">
                      <a16:colId xmlns="" xmlns:a16="http://schemas.microsoft.com/office/drawing/2014/main" val="69395427"/>
                    </a:ext>
                  </a:extLst>
                </a:gridCol>
                <a:gridCol w="657530">
                  <a:extLst>
                    <a:ext uri="{9D8B030D-6E8A-4147-A177-3AD203B41FA5}">
                      <a16:colId xmlns="" xmlns:a16="http://schemas.microsoft.com/office/drawing/2014/main" val="1954173275"/>
                    </a:ext>
                  </a:extLst>
                </a:gridCol>
                <a:gridCol w="701858">
                  <a:extLst>
                    <a:ext uri="{9D8B030D-6E8A-4147-A177-3AD203B41FA5}">
                      <a16:colId xmlns="" xmlns:a16="http://schemas.microsoft.com/office/drawing/2014/main" val="2241469863"/>
                    </a:ext>
                  </a:extLst>
                </a:gridCol>
                <a:gridCol w="879170">
                  <a:extLst>
                    <a:ext uri="{9D8B030D-6E8A-4147-A177-3AD203B41FA5}">
                      <a16:colId xmlns="" xmlns:a16="http://schemas.microsoft.com/office/drawing/2014/main" val="3076103321"/>
                    </a:ext>
                  </a:extLst>
                </a:gridCol>
                <a:gridCol w="650143">
                  <a:extLst>
                    <a:ext uri="{9D8B030D-6E8A-4147-A177-3AD203B41FA5}">
                      <a16:colId xmlns="" xmlns:a16="http://schemas.microsoft.com/office/drawing/2014/main" val="986623625"/>
                    </a:ext>
                  </a:extLst>
                </a:gridCol>
                <a:gridCol w="879170">
                  <a:extLst>
                    <a:ext uri="{9D8B030D-6E8A-4147-A177-3AD203B41FA5}">
                      <a16:colId xmlns="" xmlns:a16="http://schemas.microsoft.com/office/drawing/2014/main" val="1233641187"/>
                    </a:ext>
                  </a:extLst>
                </a:gridCol>
                <a:gridCol w="879170">
                  <a:extLst>
                    <a:ext uri="{9D8B030D-6E8A-4147-A177-3AD203B41FA5}">
                      <a16:colId xmlns="" xmlns:a16="http://schemas.microsoft.com/office/drawing/2014/main" val="129442057"/>
                    </a:ext>
                  </a:extLst>
                </a:gridCol>
                <a:gridCol w="879170">
                  <a:extLst>
                    <a:ext uri="{9D8B030D-6E8A-4147-A177-3AD203B41FA5}">
                      <a16:colId xmlns="" xmlns:a16="http://schemas.microsoft.com/office/drawing/2014/main" val="671561572"/>
                    </a:ext>
                  </a:extLst>
                </a:gridCol>
                <a:gridCol w="879170">
                  <a:extLst>
                    <a:ext uri="{9D8B030D-6E8A-4147-A177-3AD203B41FA5}">
                      <a16:colId xmlns="" xmlns:a16="http://schemas.microsoft.com/office/drawing/2014/main" val="678413049"/>
                    </a:ext>
                  </a:extLst>
                </a:gridCol>
                <a:gridCol w="879170">
                  <a:extLst>
                    <a:ext uri="{9D8B030D-6E8A-4147-A177-3AD203B41FA5}">
                      <a16:colId xmlns="" xmlns:a16="http://schemas.microsoft.com/office/drawing/2014/main" val="2157595911"/>
                    </a:ext>
                  </a:extLst>
                </a:gridCol>
                <a:gridCol w="879170">
                  <a:extLst>
                    <a:ext uri="{9D8B030D-6E8A-4147-A177-3AD203B41FA5}">
                      <a16:colId xmlns="" xmlns:a16="http://schemas.microsoft.com/office/drawing/2014/main" val="386056173"/>
                    </a:ext>
                  </a:extLst>
                </a:gridCol>
              </a:tblGrid>
              <a:tr h="279304">
                <a:tc>
                  <a:txBody>
                    <a:bodyPr/>
                    <a:lstStyle/>
                    <a:p>
                      <a:pPr algn="l" fontAlgn="b"/>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endParaRPr lang="en-GB" sz="900" b="0" i="0" u="none" strike="noStrike" dirty="0">
                        <a:solidFill>
                          <a:srgbClr val="000000"/>
                        </a:solidFill>
                        <a:effectLst/>
                        <a:latin typeface="Calibri" panose="020F0502020204030204" pitchFamily="34" charset="0"/>
                      </a:endParaRPr>
                    </a:p>
                  </a:txBody>
                  <a:tcPr marL="3909" marR="3909" marT="3909" marB="0" anchor="b"/>
                </a:tc>
                <a:tc>
                  <a:txBody>
                    <a:bodyPr/>
                    <a:lstStyle/>
                    <a:p>
                      <a:pPr algn="l" fontAlgn="b"/>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r>
                        <a:rPr lang="en-GB" sz="900" b="0" u="none" strike="noStrike">
                          <a:solidFill>
                            <a:srgbClr val="000000"/>
                          </a:solidFill>
                          <a:effectLst/>
                        </a:rPr>
                        <a:t>Accountability &amp; Commitment</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r>
                        <a:rPr lang="en-GB" sz="900" b="0" u="none" strike="noStrike">
                          <a:solidFill>
                            <a:srgbClr val="000000"/>
                          </a:solidFill>
                          <a:effectLst/>
                        </a:rPr>
                        <a:t>Accountability &amp; Commitment</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r>
                        <a:rPr lang="en-GB" sz="900" b="0" u="none" strike="noStrike">
                          <a:solidFill>
                            <a:srgbClr val="000000"/>
                          </a:solidFill>
                          <a:effectLst/>
                        </a:rPr>
                        <a:t>Accountability &amp; Commitment</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r>
                        <a:rPr lang="en-GB" sz="900" b="0" u="none" strike="noStrike">
                          <a:solidFill>
                            <a:srgbClr val="000000"/>
                          </a:solidFill>
                          <a:effectLst/>
                        </a:rPr>
                        <a:t>Accountability &amp; Commitment</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r>
                        <a:rPr lang="en-GB" sz="900" b="0" u="none" strike="noStrike">
                          <a:solidFill>
                            <a:srgbClr val="000000"/>
                          </a:solidFill>
                          <a:effectLst/>
                        </a:rPr>
                        <a:t>Accountability &amp; Commitment</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r>
                        <a:rPr lang="en-GB" sz="900" b="0" u="none" strike="noStrike">
                          <a:solidFill>
                            <a:srgbClr val="000000"/>
                          </a:solidFill>
                          <a:effectLst/>
                        </a:rPr>
                        <a:t>Accountability &amp; Commitment</a:t>
                      </a:r>
                      <a:endParaRPr lang="en-GB" sz="900" b="0" i="0" u="none" strike="noStrike">
                        <a:solidFill>
                          <a:srgbClr val="000000"/>
                        </a:solidFill>
                        <a:effectLst/>
                        <a:latin typeface="Calibri" panose="020F0502020204030204" pitchFamily="34" charset="0"/>
                      </a:endParaRPr>
                    </a:p>
                  </a:txBody>
                  <a:tcPr marL="3909" marR="3909" marT="3909" marB="0" anchor="b"/>
                </a:tc>
                <a:extLst>
                  <a:ext uri="{0D108BD9-81ED-4DB2-BD59-A6C34878D82A}">
                    <a16:rowId xmlns="" xmlns:a16="http://schemas.microsoft.com/office/drawing/2014/main" val="3861610221"/>
                  </a:ext>
                </a:extLst>
              </a:tr>
              <a:tr h="692955">
                <a:tc>
                  <a:txBody>
                    <a:bodyPr/>
                    <a:lstStyle/>
                    <a:p>
                      <a:pPr algn="l" fontAlgn="b"/>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r>
                        <a:rPr lang="en-GB" sz="900" b="0" u="none" strike="noStrike">
                          <a:solidFill>
                            <a:srgbClr val="000000"/>
                          </a:solidFill>
                          <a:effectLst/>
                        </a:rPr>
                        <a:t>Attribute  1  Name</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r>
                        <a:rPr lang="en-GB" sz="900" b="0" u="none" strike="noStrike">
                          <a:solidFill>
                            <a:srgbClr val="000000"/>
                          </a:solidFill>
                          <a:effectLst/>
                        </a:rPr>
                        <a:t>Attribute  2  Name</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r>
                        <a:rPr lang="en-GB" sz="900" b="0" u="none" strike="noStrike">
                          <a:solidFill>
                            <a:srgbClr val="000000"/>
                          </a:solidFill>
                          <a:effectLst/>
                        </a:rPr>
                        <a:t>Attribute  3  Name</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r>
                        <a:rPr lang="en-GB" sz="900" b="0" u="none" strike="noStrike">
                          <a:solidFill>
                            <a:srgbClr val="000000"/>
                          </a:solidFill>
                          <a:effectLst/>
                        </a:rPr>
                        <a:t>Attribute  11  Name</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r>
                        <a:rPr lang="en-GB" sz="900" b="0" u="none" strike="noStrike">
                          <a:solidFill>
                            <a:srgbClr val="000000"/>
                          </a:solidFill>
                          <a:effectLst/>
                        </a:rPr>
                        <a:t>Attribute  12  Name</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r>
                        <a:rPr lang="en-GB" sz="900" b="0" u="none" strike="noStrike">
                          <a:solidFill>
                            <a:srgbClr val="000000"/>
                          </a:solidFill>
                          <a:effectLst/>
                        </a:rPr>
                        <a:t>Accountability</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r>
                        <a:rPr lang="en-GB" sz="900" b="0" u="none" strike="noStrike">
                          <a:solidFill>
                            <a:srgbClr val="000000"/>
                          </a:solidFill>
                          <a:effectLst/>
                        </a:rPr>
                        <a:t>Accountability</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r>
                        <a:rPr lang="en-GB" sz="900" b="0" u="none" strike="noStrike">
                          <a:solidFill>
                            <a:srgbClr val="000000"/>
                          </a:solidFill>
                          <a:effectLst/>
                        </a:rPr>
                        <a:t>Accountability</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r>
                        <a:rPr lang="en-GB" sz="900" b="0" u="none" strike="noStrike">
                          <a:solidFill>
                            <a:srgbClr val="000000"/>
                          </a:solidFill>
                          <a:effectLst/>
                        </a:rPr>
                        <a:t>Commitment</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r>
                        <a:rPr lang="en-GB" sz="900" b="0" u="none" strike="noStrike">
                          <a:solidFill>
                            <a:srgbClr val="000000"/>
                          </a:solidFill>
                          <a:effectLst/>
                        </a:rPr>
                        <a:t>Commitment</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r>
                        <a:rPr lang="en-GB" sz="900" b="0" u="none" strike="noStrike">
                          <a:solidFill>
                            <a:srgbClr val="000000"/>
                          </a:solidFill>
                          <a:effectLst/>
                        </a:rPr>
                        <a:t>Commitment</a:t>
                      </a:r>
                      <a:endParaRPr lang="en-GB" sz="900" b="0" i="0" u="none" strike="noStrike">
                        <a:solidFill>
                          <a:srgbClr val="000000"/>
                        </a:solidFill>
                        <a:effectLst/>
                        <a:latin typeface="Calibri" panose="020F0502020204030204" pitchFamily="34" charset="0"/>
                      </a:endParaRPr>
                    </a:p>
                  </a:txBody>
                  <a:tcPr marL="3909" marR="3909" marT="3909" marB="0" anchor="b"/>
                </a:tc>
                <a:extLst>
                  <a:ext uri="{0D108BD9-81ED-4DB2-BD59-A6C34878D82A}">
                    <a16:rowId xmlns="" xmlns:a16="http://schemas.microsoft.com/office/drawing/2014/main" val="1068799653"/>
                  </a:ext>
                </a:extLst>
              </a:tr>
              <a:tr h="1244489">
                <a:tc>
                  <a:txBody>
                    <a:bodyPr/>
                    <a:lstStyle/>
                    <a:p>
                      <a:pPr algn="l" fontAlgn="b"/>
                      <a:r>
                        <a:rPr lang="en-GB" sz="900" b="0" u="none" strike="noStrike">
                          <a:solidFill>
                            <a:srgbClr val="000000"/>
                          </a:solidFill>
                          <a:effectLst/>
                        </a:rPr>
                        <a:t>Enity name</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r>
                        <a:rPr lang="en-GB" sz="900" b="0" u="none" strike="noStrike">
                          <a:solidFill>
                            <a:srgbClr val="000000"/>
                          </a:solidFill>
                          <a:effectLst/>
                        </a:rPr>
                        <a:t>S.N</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r>
                        <a:rPr lang="en-GB" sz="900" b="0" u="none" strike="noStrike">
                          <a:solidFill>
                            <a:srgbClr val="000000"/>
                          </a:solidFill>
                          <a:effectLst/>
                        </a:rPr>
                        <a:t>Work Email Id</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r>
                        <a:rPr lang="en-GB" sz="900" b="0" u="none" strike="noStrike">
                          <a:solidFill>
                            <a:srgbClr val="000000"/>
                          </a:solidFill>
                          <a:effectLst/>
                        </a:rPr>
                        <a:t>First Name</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r>
                        <a:rPr lang="en-GB" sz="900" b="0" u="none" strike="noStrike" dirty="0">
                          <a:solidFill>
                            <a:srgbClr val="000000"/>
                          </a:solidFill>
                          <a:effectLst/>
                        </a:rPr>
                        <a:t>Last Name</a:t>
                      </a:r>
                      <a:endParaRPr lang="en-GB" sz="900" b="0" i="0" u="none" strike="noStrike" dirty="0">
                        <a:solidFill>
                          <a:srgbClr val="000000"/>
                        </a:solidFill>
                        <a:effectLst/>
                        <a:latin typeface="Calibri" panose="020F0502020204030204" pitchFamily="34" charset="0"/>
                      </a:endParaRPr>
                    </a:p>
                  </a:txBody>
                  <a:tcPr marL="3909" marR="3909" marT="3909" marB="0" anchor="b"/>
                </a:tc>
                <a:tc>
                  <a:txBody>
                    <a:bodyPr/>
                    <a:lstStyle/>
                    <a:p>
                      <a:pPr algn="l" fontAlgn="b"/>
                      <a:r>
                        <a:rPr lang="en-GB" sz="900" b="0" u="none" strike="noStrike">
                          <a:solidFill>
                            <a:srgbClr val="000000"/>
                          </a:solidFill>
                          <a:effectLst/>
                        </a:rPr>
                        <a:t>Management Level</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r>
                        <a:rPr lang="en-GB" sz="900" b="0" u="none" strike="noStrike">
                          <a:solidFill>
                            <a:srgbClr val="000000"/>
                          </a:solidFill>
                          <a:effectLst/>
                        </a:rPr>
                        <a:t>Function</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r>
                        <a:rPr lang="en-US" sz="900" b="0" u="none" strike="noStrike">
                          <a:solidFill>
                            <a:srgbClr val="000000"/>
                          </a:solidFill>
                          <a:effectLst/>
                        </a:rPr>
                        <a:t>Expectations from each other are shared clearly.</a:t>
                      </a:r>
                      <a:endParaRPr lang="en-US"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r>
                        <a:rPr lang="en-US" sz="900" b="0" u="none" strike="noStrike">
                          <a:solidFill>
                            <a:srgbClr val="000000"/>
                          </a:solidFill>
                          <a:effectLst/>
                        </a:rPr>
                        <a:t>Individuals take ownership for what is expected of them.</a:t>
                      </a:r>
                      <a:endParaRPr lang="en-US"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r>
                        <a:rPr lang="en-US" sz="900" b="0" u="none" strike="noStrike">
                          <a:solidFill>
                            <a:srgbClr val="000000"/>
                          </a:solidFill>
                          <a:effectLst/>
                        </a:rPr>
                        <a:t>Appropriate processes exist to enable setting clear expectations and to hold people accountable for delivering on the expectations.</a:t>
                      </a:r>
                      <a:endParaRPr lang="en-US"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r>
                        <a:rPr lang="en-US" sz="900" b="0" u="none" strike="noStrike">
                          <a:solidFill>
                            <a:srgbClr val="000000"/>
                          </a:solidFill>
                          <a:effectLst/>
                        </a:rPr>
                        <a:t>Individuals walk the talk - say what they do &amp; do what they say.</a:t>
                      </a:r>
                      <a:endParaRPr lang="en-US"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r>
                        <a:rPr lang="en-US" sz="900" b="0" u="none" strike="noStrike">
                          <a:solidFill>
                            <a:srgbClr val="000000"/>
                          </a:solidFill>
                          <a:effectLst/>
                        </a:rPr>
                        <a:t>Each one can be counted on to do what they commit to do.</a:t>
                      </a:r>
                      <a:endParaRPr lang="en-US"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r>
                        <a:rPr lang="en-US" sz="900" b="0" u="none" strike="noStrike">
                          <a:solidFill>
                            <a:srgbClr val="000000"/>
                          </a:solidFill>
                          <a:effectLst/>
                        </a:rPr>
                        <a:t>There are clear consequences for demonstrating or not demonstrating commitment.</a:t>
                      </a:r>
                      <a:endParaRPr lang="en-US" sz="900" b="0" i="0" u="none" strike="noStrike">
                        <a:solidFill>
                          <a:srgbClr val="000000"/>
                        </a:solidFill>
                        <a:effectLst/>
                        <a:latin typeface="Calibri" panose="020F0502020204030204" pitchFamily="34" charset="0"/>
                      </a:endParaRPr>
                    </a:p>
                  </a:txBody>
                  <a:tcPr marL="3909" marR="3909" marT="3909" marB="0" anchor="b"/>
                </a:tc>
                <a:extLst>
                  <a:ext uri="{0D108BD9-81ED-4DB2-BD59-A6C34878D82A}">
                    <a16:rowId xmlns="" xmlns:a16="http://schemas.microsoft.com/office/drawing/2014/main" val="2264604705"/>
                  </a:ext>
                </a:extLst>
              </a:tr>
              <a:tr h="279304">
                <a:tc>
                  <a:txBody>
                    <a:bodyPr/>
                    <a:lstStyle/>
                    <a:p>
                      <a:pPr algn="l" fontAlgn="b"/>
                      <a:r>
                        <a:rPr lang="en-GB" sz="900" b="0" u="none" strike="noStrike">
                          <a:solidFill>
                            <a:srgbClr val="000000"/>
                          </a:solidFill>
                          <a:effectLst/>
                        </a:rPr>
                        <a:t> Grand Slam Corp</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r" fontAlgn="b"/>
                      <a:r>
                        <a:rPr lang="en-GB" sz="900" b="0" u="none" strike="noStrike">
                          <a:solidFill>
                            <a:srgbClr val="000000"/>
                          </a:solidFill>
                          <a:effectLst/>
                        </a:rPr>
                        <a:t>1</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r>
                        <a:rPr lang="en-GB" sz="900" b="0" u="none" strike="noStrike">
                          <a:solidFill>
                            <a:srgbClr val="000000"/>
                          </a:solidFill>
                          <a:effectLst/>
                        </a:rPr>
                        <a:t>richa@corecreators.com</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r>
                        <a:rPr lang="en-GB" sz="900" b="0" u="none" strike="noStrike">
                          <a:solidFill>
                            <a:srgbClr val="000000"/>
                          </a:solidFill>
                          <a:effectLst/>
                        </a:rPr>
                        <a:t>Richa</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endParaRPr lang="en-GB" sz="900" b="0" i="0" u="none" strike="noStrike" dirty="0">
                        <a:solidFill>
                          <a:srgbClr val="000000"/>
                        </a:solidFill>
                        <a:effectLst/>
                        <a:latin typeface="Calibri" panose="020F0502020204030204" pitchFamily="34" charset="0"/>
                      </a:endParaRPr>
                    </a:p>
                  </a:txBody>
                  <a:tcPr marL="3909" marR="3909" marT="3909" marB="0" anchor="b">
                    <a:solidFill>
                      <a:srgbClr val="FFFF00"/>
                    </a:solidFill>
                  </a:tcPr>
                </a:tc>
                <a:tc>
                  <a:txBody>
                    <a:bodyPr/>
                    <a:lstStyle/>
                    <a:p>
                      <a:pPr algn="l" fontAlgn="b"/>
                      <a:r>
                        <a:rPr lang="en-GB" sz="900" b="0" u="none" strike="noStrike">
                          <a:solidFill>
                            <a:srgbClr val="000000"/>
                          </a:solidFill>
                          <a:effectLst/>
                        </a:rPr>
                        <a:t>Senior Management</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r>
                        <a:rPr lang="en-GB" sz="900" b="0" u="none" strike="noStrike">
                          <a:solidFill>
                            <a:srgbClr val="000000"/>
                          </a:solidFill>
                          <a:effectLst/>
                        </a:rPr>
                        <a:t>Customer Service</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r>
                        <a:rPr lang="en-GB" sz="900" b="0" u="none" strike="noStrike">
                          <a:solidFill>
                            <a:srgbClr val="000000"/>
                          </a:solidFill>
                          <a:effectLst/>
                        </a:rPr>
                        <a:t> </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ctr" fontAlgn="b"/>
                      <a:r>
                        <a:rPr lang="en-GB" sz="900" b="0" u="none" strike="noStrike">
                          <a:solidFill>
                            <a:srgbClr val="000000"/>
                          </a:solidFill>
                          <a:effectLst/>
                        </a:rPr>
                        <a:t>3</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ctr" fontAlgn="b"/>
                      <a:r>
                        <a:rPr lang="en-GB" sz="900" b="0" u="none" strike="noStrike">
                          <a:solidFill>
                            <a:srgbClr val="000000"/>
                          </a:solidFill>
                          <a:effectLst/>
                        </a:rPr>
                        <a:t>4</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ctr" fontAlgn="b"/>
                      <a:r>
                        <a:rPr lang="en-GB" sz="900" b="0" u="none" strike="noStrike">
                          <a:solidFill>
                            <a:srgbClr val="000000"/>
                          </a:solidFill>
                          <a:effectLst/>
                        </a:rPr>
                        <a:t>4</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ctr" fontAlgn="b"/>
                      <a:r>
                        <a:rPr lang="en-GB" sz="900" b="0" u="none" strike="noStrike">
                          <a:solidFill>
                            <a:srgbClr val="000000"/>
                          </a:solidFill>
                          <a:effectLst/>
                        </a:rPr>
                        <a:t>5</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ctr" fontAlgn="b"/>
                      <a:r>
                        <a:rPr lang="en-GB" sz="900" b="0" u="none" strike="noStrike">
                          <a:solidFill>
                            <a:srgbClr val="000000"/>
                          </a:solidFill>
                          <a:effectLst/>
                        </a:rPr>
                        <a:t>5</a:t>
                      </a:r>
                      <a:endParaRPr lang="en-GB" sz="900" b="0" i="0" u="none" strike="noStrike">
                        <a:solidFill>
                          <a:srgbClr val="000000"/>
                        </a:solidFill>
                        <a:effectLst/>
                        <a:latin typeface="Calibri" panose="020F0502020204030204" pitchFamily="34" charset="0"/>
                      </a:endParaRPr>
                    </a:p>
                  </a:txBody>
                  <a:tcPr marL="3909" marR="3909" marT="3909" marB="0" anchor="b"/>
                </a:tc>
                <a:extLst>
                  <a:ext uri="{0D108BD9-81ED-4DB2-BD59-A6C34878D82A}">
                    <a16:rowId xmlns="" xmlns:a16="http://schemas.microsoft.com/office/drawing/2014/main" val="1457162107"/>
                  </a:ext>
                </a:extLst>
              </a:tr>
              <a:tr h="279304">
                <a:tc>
                  <a:txBody>
                    <a:bodyPr/>
                    <a:lstStyle/>
                    <a:p>
                      <a:pPr algn="l" fontAlgn="b"/>
                      <a:r>
                        <a:rPr lang="en-GB" sz="900" b="0" u="none" strike="noStrike">
                          <a:solidFill>
                            <a:srgbClr val="000000"/>
                          </a:solidFill>
                          <a:effectLst/>
                        </a:rPr>
                        <a:t> Grand Slam Corp</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r" fontAlgn="b"/>
                      <a:r>
                        <a:rPr lang="en-GB" sz="900" b="0" u="none" strike="noStrike">
                          <a:solidFill>
                            <a:srgbClr val="000000"/>
                          </a:solidFill>
                          <a:effectLst/>
                        </a:rPr>
                        <a:t>2</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r>
                        <a:rPr lang="en-GB" sz="900" b="0" u="none" strike="noStrike">
                          <a:solidFill>
                            <a:srgbClr val="000000"/>
                          </a:solidFill>
                          <a:effectLst/>
                        </a:rPr>
                        <a:t>pankaj@corecreators.com</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r>
                        <a:rPr lang="en-GB" sz="900" b="0" u="none" strike="noStrike">
                          <a:solidFill>
                            <a:srgbClr val="000000"/>
                          </a:solidFill>
                          <a:effectLst/>
                        </a:rPr>
                        <a:t>Pankaj</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endParaRPr lang="en-GB" sz="900" b="0" i="0" u="none" strike="noStrike" dirty="0">
                        <a:solidFill>
                          <a:srgbClr val="000000"/>
                        </a:solidFill>
                        <a:effectLst/>
                        <a:latin typeface="Calibri" panose="020F0502020204030204" pitchFamily="34" charset="0"/>
                      </a:endParaRPr>
                    </a:p>
                  </a:txBody>
                  <a:tcPr marL="3909" marR="3909" marT="3909" marB="0" anchor="b">
                    <a:solidFill>
                      <a:srgbClr val="FFFF00"/>
                    </a:solidFill>
                  </a:tcPr>
                </a:tc>
                <a:tc>
                  <a:txBody>
                    <a:bodyPr/>
                    <a:lstStyle/>
                    <a:p>
                      <a:pPr algn="l" fontAlgn="b"/>
                      <a:r>
                        <a:rPr lang="en-GB" sz="900" b="0" u="none" strike="noStrike">
                          <a:solidFill>
                            <a:srgbClr val="000000"/>
                          </a:solidFill>
                          <a:effectLst/>
                        </a:rPr>
                        <a:t>Senior Management</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r>
                        <a:rPr lang="en-GB" sz="900" b="0" u="none" strike="noStrike">
                          <a:solidFill>
                            <a:srgbClr val="000000"/>
                          </a:solidFill>
                          <a:effectLst/>
                        </a:rPr>
                        <a:t>Finance</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r>
                        <a:rPr lang="en-GB" sz="900" b="0" u="none" strike="noStrike">
                          <a:solidFill>
                            <a:srgbClr val="000000"/>
                          </a:solidFill>
                          <a:effectLst/>
                        </a:rPr>
                        <a:t> </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ctr" fontAlgn="b"/>
                      <a:r>
                        <a:rPr lang="en-GB" sz="900" b="0" u="none" strike="noStrike">
                          <a:solidFill>
                            <a:srgbClr val="000000"/>
                          </a:solidFill>
                          <a:effectLst/>
                        </a:rPr>
                        <a:t>3</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ctr" fontAlgn="b"/>
                      <a:r>
                        <a:rPr lang="en-GB" sz="900" b="0" u="none" strike="noStrike">
                          <a:solidFill>
                            <a:srgbClr val="000000"/>
                          </a:solidFill>
                          <a:effectLst/>
                        </a:rPr>
                        <a:t>4</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ctr" fontAlgn="b"/>
                      <a:r>
                        <a:rPr lang="en-GB" sz="900" b="0" u="none" strike="noStrike">
                          <a:solidFill>
                            <a:srgbClr val="000000"/>
                          </a:solidFill>
                          <a:effectLst/>
                        </a:rPr>
                        <a:t>4</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ctr" fontAlgn="b"/>
                      <a:r>
                        <a:rPr lang="en-GB" sz="900" b="0" u="none" strike="noStrike">
                          <a:solidFill>
                            <a:srgbClr val="000000"/>
                          </a:solidFill>
                          <a:effectLst/>
                        </a:rPr>
                        <a:t>5</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ctr" fontAlgn="b"/>
                      <a:r>
                        <a:rPr lang="en-GB" sz="900" b="0" u="none" strike="noStrike">
                          <a:solidFill>
                            <a:srgbClr val="000000"/>
                          </a:solidFill>
                          <a:effectLst/>
                        </a:rPr>
                        <a:t>6</a:t>
                      </a:r>
                      <a:endParaRPr lang="en-GB" sz="900" b="0" i="0" u="none" strike="noStrike">
                        <a:solidFill>
                          <a:srgbClr val="000000"/>
                        </a:solidFill>
                        <a:effectLst/>
                        <a:latin typeface="Calibri" panose="020F0502020204030204" pitchFamily="34" charset="0"/>
                      </a:endParaRPr>
                    </a:p>
                  </a:txBody>
                  <a:tcPr marL="3909" marR="3909" marT="3909" marB="0" anchor="b"/>
                </a:tc>
                <a:extLst>
                  <a:ext uri="{0D108BD9-81ED-4DB2-BD59-A6C34878D82A}">
                    <a16:rowId xmlns="" xmlns:a16="http://schemas.microsoft.com/office/drawing/2014/main" val="1440407510"/>
                  </a:ext>
                </a:extLst>
              </a:tr>
              <a:tr h="279304">
                <a:tc>
                  <a:txBody>
                    <a:bodyPr/>
                    <a:lstStyle/>
                    <a:p>
                      <a:pPr algn="l" fontAlgn="b"/>
                      <a:r>
                        <a:rPr lang="en-GB" sz="900" b="0" u="none" strike="noStrike">
                          <a:solidFill>
                            <a:srgbClr val="000000"/>
                          </a:solidFill>
                          <a:effectLst/>
                        </a:rPr>
                        <a:t> Grand Slam Corp</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r" fontAlgn="b"/>
                      <a:r>
                        <a:rPr lang="en-GB" sz="900" b="0" u="none" strike="noStrike">
                          <a:solidFill>
                            <a:srgbClr val="000000"/>
                          </a:solidFill>
                          <a:effectLst/>
                        </a:rPr>
                        <a:t>3</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r>
                        <a:rPr lang="en-GB" sz="900" b="0" u="none" strike="noStrike">
                          <a:solidFill>
                            <a:srgbClr val="000000"/>
                          </a:solidFill>
                          <a:effectLst/>
                        </a:rPr>
                        <a:t>shruti.ambegaoker@gmail.com</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r>
                        <a:rPr lang="en-GB" sz="900" b="0" u="none" strike="noStrike">
                          <a:solidFill>
                            <a:srgbClr val="000000"/>
                          </a:solidFill>
                          <a:effectLst/>
                        </a:rPr>
                        <a:t>SA</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endParaRPr lang="en-GB" sz="900" b="0" i="0" u="none" strike="noStrike" dirty="0">
                        <a:solidFill>
                          <a:srgbClr val="000000"/>
                        </a:solidFill>
                        <a:effectLst/>
                        <a:latin typeface="Calibri" panose="020F0502020204030204" pitchFamily="34" charset="0"/>
                      </a:endParaRPr>
                    </a:p>
                  </a:txBody>
                  <a:tcPr marL="3909" marR="3909" marT="3909" marB="0" anchor="b">
                    <a:solidFill>
                      <a:srgbClr val="FFFF00"/>
                    </a:solidFill>
                  </a:tcPr>
                </a:tc>
                <a:tc>
                  <a:txBody>
                    <a:bodyPr/>
                    <a:lstStyle/>
                    <a:p>
                      <a:pPr algn="l" fontAlgn="b"/>
                      <a:r>
                        <a:rPr lang="en-GB" sz="900" b="0" u="none" strike="noStrike">
                          <a:solidFill>
                            <a:srgbClr val="000000"/>
                          </a:solidFill>
                          <a:effectLst/>
                        </a:rPr>
                        <a:t>Senior Management</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r>
                        <a:rPr lang="en-GB" sz="900" b="0" u="none" strike="noStrike">
                          <a:solidFill>
                            <a:srgbClr val="000000"/>
                          </a:solidFill>
                          <a:effectLst/>
                        </a:rPr>
                        <a:t>Legal</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r>
                        <a:rPr lang="en-GB" sz="900" b="0" u="none" strike="noStrike">
                          <a:solidFill>
                            <a:srgbClr val="000000"/>
                          </a:solidFill>
                          <a:effectLst/>
                        </a:rPr>
                        <a:t> </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ctr" fontAlgn="b"/>
                      <a:r>
                        <a:rPr lang="en-GB" sz="900" b="0" u="none" strike="noStrike">
                          <a:solidFill>
                            <a:srgbClr val="000000"/>
                          </a:solidFill>
                          <a:effectLst/>
                        </a:rPr>
                        <a:t>4</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ctr" fontAlgn="b"/>
                      <a:r>
                        <a:rPr lang="en-GB" sz="900" b="0" u="none" strike="noStrike">
                          <a:solidFill>
                            <a:srgbClr val="000000"/>
                          </a:solidFill>
                          <a:effectLst/>
                        </a:rPr>
                        <a:t>4</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ctr" fontAlgn="b"/>
                      <a:r>
                        <a:rPr lang="en-GB" sz="900" b="0" u="none" strike="noStrike">
                          <a:solidFill>
                            <a:srgbClr val="000000"/>
                          </a:solidFill>
                          <a:effectLst/>
                        </a:rPr>
                        <a:t>5</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ctr" fontAlgn="b"/>
                      <a:r>
                        <a:rPr lang="en-GB" sz="900" b="0" u="none" strike="noStrike">
                          <a:solidFill>
                            <a:srgbClr val="000000"/>
                          </a:solidFill>
                          <a:effectLst/>
                        </a:rPr>
                        <a:t>4</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ctr" fontAlgn="b"/>
                      <a:r>
                        <a:rPr lang="en-GB" sz="900" b="0" u="none" strike="noStrike">
                          <a:solidFill>
                            <a:srgbClr val="000000"/>
                          </a:solidFill>
                          <a:effectLst/>
                        </a:rPr>
                        <a:t>4</a:t>
                      </a:r>
                      <a:endParaRPr lang="en-GB" sz="900" b="0" i="0" u="none" strike="noStrike">
                        <a:solidFill>
                          <a:srgbClr val="000000"/>
                        </a:solidFill>
                        <a:effectLst/>
                        <a:latin typeface="Calibri" panose="020F0502020204030204" pitchFamily="34" charset="0"/>
                      </a:endParaRPr>
                    </a:p>
                  </a:txBody>
                  <a:tcPr marL="3909" marR="3909" marT="3909" marB="0" anchor="b"/>
                </a:tc>
                <a:extLst>
                  <a:ext uri="{0D108BD9-81ED-4DB2-BD59-A6C34878D82A}">
                    <a16:rowId xmlns="" xmlns:a16="http://schemas.microsoft.com/office/drawing/2014/main" val="4178845283"/>
                  </a:ext>
                </a:extLst>
              </a:tr>
              <a:tr h="279304">
                <a:tc>
                  <a:txBody>
                    <a:bodyPr/>
                    <a:lstStyle/>
                    <a:p>
                      <a:pPr algn="l" fontAlgn="b"/>
                      <a:r>
                        <a:rPr lang="en-GB" sz="900" b="0" u="none" strike="noStrike">
                          <a:solidFill>
                            <a:srgbClr val="000000"/>
                          </a:solidFill>
                          <a:effectLst/>
                        </a:rPr>
                        <a:t> Grand Slam Corp</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r" fontAlgn="b"/>
                      <a:r>
                        <a:rPr lang="en-GB" sz="900" b="0" u="none" strike="noStrike">
                          <a:solidFill>
                            <a:srgbClr val="000000"/>
                          </a:solidFill>
                          <a:effectLst/>
                        </a:rPr>
                        <a:t>4</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r>
                        <a:rPr lang="en-GB" sz="900" b="0" u="none" strike="noStrike">
                          <a:solidFill>
                            <a:srgbClr val="000000"/>
                          </a:solidFill>
                          <a:effectLst/>
                        </a:rPr>
                        <a:t>shruti@corecreators.com</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r>
                        <a:rPr lang="en-GB" sz="900" b="0" u="none" strike="noStrike">
                          <a:solidFill>
                            <a:srgbClr val="000000"/>
                          </a:solidFill>
                          <a:effectLst/>
                        </a:rPr>
                        <a:t>Shruti</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endParaRPr lang="en-GB" sz="900" b="0" i="0" u="none" strike="noStrike" dirty="0">
                        <a:solidFill>
                          <a:srgbClr val="000000"/>
                        </a:solidFill>
                        <a:effectLst/>
                        <a:latin typeface="Calibri" panose="020F0502020204030204" pitchFamily="34" charset="0"/>
                      </a:endParaRPr>
                    </a:p>
                  </a:txBody>
                  <a:tcPr marL="3909" marR="3909" marT="3909" marB="0" anchor="b">
                    <a:solidFill>
                      <a:srgbClr val="FFFF00"/>
                    </a:solidFill>
                  </a:tcPr>
                </a:tc>
                <a:tc>
                  <a:txBody>
                    <a:bodyPr/>
                    <a:lstStyle/>
                    <a:p>
                      <a:pPr algn="l" fontAlgn="b"/>
                      <a:r>
                        <a:rPr lang="en-GB" sz="900" b="0" u="none" strike="noStrike">
                          <a:solidFill>
                            <a:srgbClr val="000000"/>
                          </a:solidFill>
                          <a:effectLst/>
                        </a:rPr>
                        <a:t>Senior Management</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r>
                        <a:rPr lang="en-GB" sz="900" b="0" u="none" strike="noStrike">
                          <a:solidFill>
                            <a:srgbClr val="000000"/>
                          </a:solidFill>
                          <a:effectLst/>
                        </a:rPr>
                        <a:t>Corporate Affairs</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r>
                        <a:rPr lang="en-GB" sz="900" b="0" u="none" strike="noStrike">
                          <a:solidFill>
                            <a:srgbClr val="000000"/>
                          </a:solidFill>
                          <a:effectLst/>
                        </a:rPr>
                        <a:t> </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ctr" fontAlgn="b"/>
                      <a:r>
                        <a:rPr lang="en-GB" sz="900" b="0" u="none" strike="noStrike">
                          <a:solidFill>
                            <a:srgbClr val="000000"/>
                          </a:solidFill>
                          <a:effectLst/>
                        </a:rPr>
                        <a:t>6</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ctr" fontAlgn="b"/>
                      <a:r>
                        <a:rPr lang="en-GB" sz="900" b="0" u="none" strike="noStrike">
                          <a:solidFill>
                            <a:srgbClr val="000000"/>
                          </a:solidFill>
                          <a:effectLst/>
                        </a:rPr>
                        <a:t>6</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ctr" fontAlgn="b"/>
                      <a:r>
                        <a:rPr lang="en-GB" sz="900" b="0" u="none" strike="noStrike">
                          <a:solidFill>
                            <a:srgbClr val="000000"/>
                          </a:solidFill>
                          <a:effectLst/>
                        </a:rPr>
                        <a:t>4</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ctr" fontAlgn="b"/>
                      <a:r>
                        <a:rPr lang="en-GB" sz="900" b="0" u="none" strike="noStrike">
                          <a:solidFill>
                            <a:srgbClr val="000000"/>
                          </a:solidFill>
                          <a:effectLst/>
                        </a:rPr>
                        <a:t>3</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ctr" fontAlgn="b"/>
                      <a:r>
                        <a:rPr lang="en-GB" sz="900" b="0" u="none" strike="noStrike">
                          <a:solidFill>
                            <a:srgbClr val="000000"/>
                          </a:solidFill>
                          <a:effectLst/>
                        </a:rPr>
                        <a:t>2</a:t>
                      </a:r>
                      <a:endParaRPr lang="en-GB" sz="900" b="0" i="0" u="none" strike="noStrike">
                        <a:solidFill>
                          <a:srgbClr val="000000"/>
                        </a:solidFill>
                        <a:effectLst/>
                        <a:latin typeface="Calibri" panose="020F0502020204030204" pitchFamily="34" charset="0"/>
                      </a:endParaRPr>
                    </a:p>
                  </a:txBody>
                  <a:tcPr marL="3909" marR="3909" marT="3909" marB="0" anchor="b"/>
                </a:tc>
                <a:extLst>
                  <a:ext uri="{0D108BD9-81ED-4DB2-BD59-A6C34878D82A}">
                    <a16:rowId xmlns="" xmlns:a16="http://schemas.microsoft.com/office/drawing/2014/main" val="1720775977"/>
                  </a:ext>
                </a:extLst>
              </a:tr>
              <a:tr h="279304">
                <a:tc>
                  <a:txBody>
                    <a:bodyPr/>
                    <a:lstStyle/>
                    <a:p>
                      <a:pPr algn="l" fontAlgn="b"/>
                      <a:r>
                        <a:rPr lang="en-GB" sz="900" b="0" u="none" strike="noStrike">
                          <a:solidFill>
                            <a:srgbClr val="000000"/>
                          </a:solidFill>
                          <a:effectLst/>
                        </a:rPr>
                        <a:t> Grand Slam Corp</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r" fontAlgn="b"/>
                      <a:r>
                        <a:rPr lang="en-GB" sz="900" b="0" u="none" strike="noStrike">
                          <a:solidFill>
                            <a:srgbClr val="000000"/>
                          </a:solidFill>
                          <a:effectLst/>
                        </a:rPr>
                        <a:t>5</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r>
                        <a:rPr lang="en-GB" sz="900" b="0" u="none" strike="noStrike">
                          <a:solidFill>
                            <a:srgbClr val="000000"/>
                          </a:solidFill>
                          <a:effectLst/>
                        </a:rPr>
                        <a:t>corecreatorsindia@gmail.com</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r>
                        <a:rPr lang="en-GB" sz="900" b="0" u="none" strike="noStrike">
                          <a:solidFill>
                            <a:srgbClr val="000000"/>
                          </a:solidFill>
                          <a:effectLst/>
                        </a:rPr>
                        <a:t>CC</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endParaRPr lang="en-GB" sz="900" b="0" i="0" u="none" strike="noStrike" dirty="0">
                        <a:solidFill>
                          <a:srgbClr val="000000"/>
                        </a:solidFill>
                        <a:effectLst/>
                        <a:latin typeface="Calibri" panose="020F0502020204030204" pitchFamily="34" charset="0"/>
                      </a:endParaRPr>
                    </a:p>
                  </a:txBody>
                  <a:tcPr marL="3909" marR="3909" marT="3909" marB="0" anchor="b">
                    <a:solidFill>
                      <a:srgbClr val="FFFF00"/>
                    </a:solidFill>
                  </a:tcPr>
                </a:tc>
                <a:tc>
                  <a:txBody>
                    <a:bodyPr/>
                    <a:lstStyle/>
                    <a:p>
                      <a:pPr algn="l" fontAlgn="b"/>
                      <a:r>
                        <a:rPr lang="en-GB" sz="900" b="0" u="none" strike="noStrike">
                          <a:solidFill>
                            <a:srgbClr val="000000"/>
                          </a:solidFill>
                          <a:effectLst/>
                        </a:rPr>
                        <a:t>Senior Management</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r>
                        <a:rPr lang="en-GB" sz="900" b="0" u="none" strike="noStrike">
                          <a:solidFill>
                            <a:srgbClr val="000000"/>
                          </a:solidFill>
                          <a:effectLst/>
                        </a:rPr>
                        <a:t>Human Resources</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r>
                        <a:rPr lang="en-GB" sz="900" b="0" u="none" strike="noStrike">
                          <a:solidFill>
                            <a:srgbClr val="000000"/>
                          </a:solidFill>
                          <a:effectLst/>
                        </a:rPr>
                        <a:t> </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ctr" fontAlgn="b"/>
                      <a:r>
                        <a:rPr lang="en-GB" sz="900" b="0" u="none" strike="noStrike">
                          <a:solidFill>
                            <a:srgbClr val="000000"/>
                          </a:solidFill>
                          <a:effectLst/>
                        </a:rPr>
                        <a:t>5</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ctr" fontAlgn="b"/>
                      <a:r>
                        <a:rPr lang="en-GB" sz="900" b="0" u="none" strike="noStrike">
                          <a:solidFill>
                            <a:srgbClr val="000000"/>
                          </a:solidFill>
                          <a:effectLst/>
                        </a:rPr>
                        <a:t>5</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ctr" fontAlgn="b"/>
                      <a:r>
                        <a:rPr lang="en-GB" sz="900" b="0" u="none" strike="noStrike">
                          <a:solidFill>
                            <a:srgbClr val="000000"/>
                          </a:solidFill>
                          <a:effectLst/>
                        </a:rPr>
                        <a:t>5</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ctr" fontAlgn="b"/>
                      <a:r>
                        <a:rPr lang="en-GB" sz="900" b="0" u="none" strike="noStrike">
                          <a:solidFill>
                            <a:srgbClr val="000000"/>
                          </a:solidFill>
                          <a:effectLst/>
                        </a:rPr>
                        <a:t>3</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ctr" fontAlgn="b"/>
                      <a:r>
                        <a:rPr lang="en-GB" sz="900" b="0" u="none" strike="noStrike">
                          <a:solidFill>
                            <a:srgbClr val="000000"/>
                          </a:solidFill>
                          <a:effectLst/>
                        </a:rPr>
                        <a:t>2</a:t>
                      </a:r>
                      <a:endParaRPr lang="en-GB" sz="900" b="0" i="0" u="none" strike="noStrike">
                        <a:solidFill>
                          <a:srgbClr val="000000"/>
                        </a:solidFill>
                        <a:effectLst/>
                        <a:latin typeface="Calibri" panose="020F0502020204030204" pitchFamily="34" charset="0"/>
                      </a:endParaRPr>
                    </a:p>
                  </a:txBody>
                  <a:tcPr marL="3909" marR="3909" marT="3909" marB="0" anchor="b"/>
                </a:tc>
                <a:extLst>
                  <a:ext uri="{0D108BD9-81ED-4DB2-BD59-A6C34878D82A}">
                    <a16:rowId xmlns="" xmlns:a16="http://schemas.microsoft.com/office/drawing/2014/main" val="2175195724"/>
                  </a:ext>
                </a:extLst>
              </a:tr>
              <a:tr h="279304">
                <a:tc>
                  <a:txBody>
                    <a:bodyPr/>
                    <a:lstStyle/>
                    <a:p>
                      <a:pPr algn="l" fontAlgn="b"/>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endParaRPr lang="en-GB" sz="900" b="0" i="0" u="none" strike="noStrike" dirty="0">
                        <a:solidFill>
                          <a:srgbClr val="000000"/>
                        </a:solidFill>
                        <a:effectLst/>
                        <a:latin typeface="Calibri" panose="020F0502020204030204" pitchFamily="34" charset="0"/>
                      </a:endParaRPr>
                    </a:p>
                  </a:txBody>
                  <a:tcPr marL="3909" marR="3909" marT="3909" marB="0" anchor="b">
                    <a:solidFill>
                      <a:srgbClr val="FFFF00"/>
                    </a:solidFill>
                  </a:tcPr>
                </a:tc>
                <a:tc>
                  <a:txBody>
                    <a:bodyPr/>
                    <a:lstStyle/>
                    <a:p>
                      <a:pPr algn="l" fontAlgn="b"/>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r>
                        <a:rPr lang="en-GB" sz="900" b="0" u="none" strike="noStrike">
                          <a:solidFill>
                            <a:srgbClr val="000000"/>
                          </a:solidFill>
                          <a:effectLst/>
                        </a:rPr>
                        <a:t>Statement Average</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ctr" fontAlgn="b"/>
                      <a:r>
                        <a:rPr lang="en-GB" sz="900" b="0" u="none" strike="noStrike">
                          <a:solidFill>
                            <a:srgbClr val="000000"/>
                          </a:solidFill>
                          <a:effectLst/>
                        </a:rPr>
                        <a:t>4.2</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ctr" fontAlgn="b"/>
                      <a:r>
                        <a:rPr lang="en-GB" sz="900" b="0" u="none" strike="noStrike">
                          <a:solidFill>
                            <a:srgbClr val="000000"/>
                          </a:solidFill>
                          <a:effectLst/>
                        </a:rPr>
                        <a:t>4.6</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ctr" fontAlgn="b"/>
                      <a:r>
                        <a:rPr lang="en-GB" sz="900" b="0" u="none" strike="noStrike">
                          <a:solidFill>
                            <a:srgbClr val="000000"/>
                          </a:solidFill>
                          <a:effectLst/>
                        </a:rPr>
                        <a:t>4.4</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ctr" fontAlgn="b"/>
                      <a:r>
                        <a:rPr lang="en-GB" sz="900" b="0" u="none" strike="noStrike">
                          <a:solidFill>
                            <a:srgbClr val="000000"/>
                          </a:solidFill>
                          <a:effectLst/>
                        </a:rPr>
                        <a:t>4</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ctr" fontAlgn="b"/>
                      <a:r>
                        <a:rPr lang="en-GB" sz="900" b="0" u="none" strike="noStrike">
                          <a:solidFill>
                            <a:srgbClr val="000000"/>
                          </a:solidFill>
                          <a:effectLst/>
                        </a:rPr>
                        <a:t>3.8</a:t>
                      </a:r>
                      <a:endParaRPr lang="en-GB" sz="900" b="0" i="0" u="none" strike="noStrike">
                        <a:solidFill>
                          <a:srgbClr val="000000"/>
                        </a:solidFill>
                        <a:effectLst/>
                        <a:latin typeface="Calibri" panose="020F0502020204030204" pitchFamily="34" charset="0"/>
                      </a:endParaRPr>
                    </a:p>
                  </a:txBody>
                  <a:tcPr marL="3909" marR="3909" marT="3909" marB="0" anchor="b"/>
                </a:tc>
                <a:extLst>
                  <a:ext uri="{0D108BD9-81ED-4DB2-BD59-A6C34878D82A}">
                    <a16:rowId xmlns="" xmlns:a16="http://schemas.microsoft.com/office/drawing/2014/main" val="2730195257"/>
                  </a:ext>
                </a:extLst>
              </a:tr>
              <a:tr h="279304">
                <a:tc>
                  <a:txBody>
                    <a:bodyPr/>
                    <a:lstStyle/>
                    <a:p>
                      <a:pPr algn="l" fontAlgn="b"/>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r>
                        <a:rPr lang="en-GB" sz="900" b="0" u="none" strike="noStrike">
                          <a:solidFill>
                            <a:srgbClr val="000000"/>
                          </a:solidFill>
                          <a:effectLst/>
                        </a:rPr>
                        <a:t>Dynamic Average</a:t>
                      </a:r>
                      <a:endParaRPr lang="en-GB" sz="900" b="0" i="0" u="none" strike="noStrike">
                        <a:solidFill>
                          <a:srgbClr val="000000"/>
                        </a:solidFill>
                        <a:effectLst/>
                        <a:latin typeface="Calibri" panose="020F0502020204030204" pitchFamily="34" charset="0"/>
                      </a:endParaRPr>
                    </a:p>
                  </a:txBody>
                  <a:tcPr marL="3909" marR="3909" marT="3909" marB="0" anchor="b"/>
                </a:tc>
                <a:tc>
                  <a:txBody>
                    <a:bodyPr/>
                    <a:lstStyle/>
                    <a:p>
                      <a:pPr algn="l" fontAlgn="b"/>
                      <a:r>
                        <a:rPr lang="en-GB" sz="900" b="0" u="none" strike="noStrike">
                          <a:solidFill>
                            <a:srgbClr val="FF0000"/>
                          </a:solidFill>
                          <a:effectLst/>
                        </a:rPr>
                        <a:t>4.4</a:t>
                      </a:r>
                      <a:endParaRPr lang="en-GB" sz="900" b="0" i="0" u="none" strike="noStrike">
                        <a:solidFill>
                          <a:srgbClr val="FF0000"/>
                        </a:solidFill>
                        <a:effectLst/>
                        <a:latin typeface="Calibri" panose="020F0502020204030204" pitchFamily="34" charset="0"/>
                      </a:endParaRPr>
                    </a:p>
                  </a:txBody>
                  <a:tcPr marL="3909" marR="3909" marT="3909" marB="0" anchor="b"/>
                </a:tc>
                <a:tc>
                  <a:txBody>
                    <a:bodyPr/>
                    <a:lstStyle/>
                    <a:p>
                      <a:pPr algn="l" fontAlgn="b"/>
                      <a:endParaRPr lang="en-GB" sz="900" b="0" i="0" u="none" strike="noStrike">
                        <a:solidFill>
                          <a:srgbClr val="FF0000"/>
                        </a:solidFill>
                        <a:effectLst/>
                        <a:latin typeface="Calibri" panose="020F0502020204030204" pitchFamily="34" charset="0"/>
                      </a:endParaRPr>
                    </a:p>
                  </a:txBody>
                  <a:tcPr marL="3909" marR="3909" marT="3909" marB="0" anchor="b"/>
                </a:tc>
                <a:tc>
                  <a:txBody>
                    <a:bodyPr/>
                    <a:lstStyle/>
                    <a:p>
                      <a:pPr algn="l" fontAlgn="b"/>
                      <a:endParaRPr lang="en-GB" sz="900" b="0" i="0" u="none" strike="noStrike" dirty="0">
                        <a:solidFill>
                          <a:srgbClr val="FF0000"/>
                        </a:solidFill>
                        <a:effectLst/>
                        <a:latin typeface="Calibri" panose="020F0502020204030204" pitchFamily="34" charset="0"/>
                      </a:endParaRPr>
                    </a:p>
                  </a:txBody>
                  <a:tcPr marL="3909" marR="3909" marT="3909" marB="0" anchor="b"/>
                </a:tc>
                <a:tc>
                  <a:txBody>
                    <a:bodyPr/>
                    <a:lstStyle/>
                    <a:p>
                      <a:pPr algn="l" fontAlgn="b"/>
                      <a:r>
                        <a:rPr lang="en-GB" sz="900" b="0" u="none" strike="noStrike">
                          <a:solidFill>
                            <a:srgbClr val="FF0000"/>
                          </a:solidFill>
                          <a:effectLst/>
                        </a:rPr>
                        <a:t>                                     3.68 </a:t>
                      </a:r>
                      <a:endParaRPr lang="en-GB" sz="900" b="0" i="0" u="none" strike="noStrike">
                        <a:solidFill>
                          <a:srgbClr val="FF0000"/>
                        </a:solidFill>
                        <a:effectLst/>
                        <a:latin typeface="Calibri" panose="020F0502020204030204" pitchFamily="34" charset="0"/>
                      </a:endParaRPr>
                    </a:p>
                  </a:txBody>
                  <a:tcPr marL="3909" marR="3909" marT="3909" marB="0" anchor="b"/>
                </a:tc>
                <a:tc>
                  <a:txBody>
                    <a:bodyPr/>
                    <a:lstStyle/>
                    <a:p>
                      <a:pPr algn="l" fontAlgn="b"/>
                      <a:endParaRPr lang="en-GB" sz="900" b="0" i="0" u="none" strike="noStrike" dirty="0">
                        <a:solidFill>
                          <a:srgbClr val="FF0000"/>
                        </a:solidFill>
                        <a:effectLst/>
                        <a:latin typeface="Calibri" panose="020F0502020204030204" pitchFamily="34" charset="0"/>
                      </a:endParaRPr>
                    </a:p>
                  </a:txBody>
                  <a:tcPr marL="3909" marR="3909" marT="3909" marB="0" anchor="b"/>
                </a:tc>
                <a:extLst>
                  <a:ext uri="{0D108BD9-81ED-4DB2-BD59-A6C34878D82A}">
                    <a16:rowId xmlns="" xmlns:a16="http://schemas.microsoft.com/office/drawing/2014/main" val="566172902"/>
                  </a:ext>
                </a:extLst>
              </a:tr>
            </a:tbl>
          </a:graphicData>
        </a:graphic>
      </p:graphicFrame>
    </p:spTree>
    <p:extLst>
      <p:ext uri="{BB962C8B-B14F-4D97-AF65-F5344CB8AC3E}">
        <p14:creationId xmlns="" xmlns:p14="http://schemas.microsoft.com/office/powerpoint/2010/main" val="576475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3AC1776-0136-41F3-9697-2A718CC0D92A}"/>
              </a:ext>
            </a:extLst>
          </p:cNvPr>
          <p:cNvSpPr txBox="1">
            <a:spLocks/>
          </p:cNvSpPr>
          <p:nvPr/>
        </p:nvSpPr>
        <p:spPr>
          <a:xfrm>
            <a:off x="838200" y="231918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Entity Diagnostic: Client Admin</a:t>
            </a:r>
            <a:endParaRPr lang="en-GB" dirty="0"/>
          </a:p>
        </p:txBody>
      </p:sp>
    </p:spTree>
    <p:extLst>
      <p:ext uri="{BB962C8B-B14F-4D97-AF65-F5344CB8AC3E}">
        <p14:creationId xmlns="" xmlns:p14="http://schemas.microsoft.com/office/powerpoint/2010/main" val="20034429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66B9D315-07D0-4261-B477-9CA32539712D}"/>
              </a:ext>
            </a:extLst>
          </p:cNvPr>
          <p:cNvPicPr>
            <a:picLocks noChangeAspect="1"/>
          </p:cNvPicPr>
          <p:nvPr/>
        </p:nvPicPr>
        <p:blipFill rotWithShape="1">
          <a:blip r:embed="rId2"/>
          <a:srcRect l="10459" r="8672"/>
          <a:stretch/>
        </p:blipFill>
        <p:spPr>
          <a:xfrm>
            <a:off x="5052391" y="4134550"/>
            <a:ext cx="6606209" cy="2512029"/>
          </a:xfrm>
          <a:prstGeom prst="rect">
            <a:avLst/>
          </a:prstGeom>
        </p:spPr>
      </p:pic>
      <p:pic>
        <p:nvPicPr>
          <p:cNvPr id="7" name="Picture 6">
            <a:extLst>
              <a:ext uri="{FF2B5EF4-FFF2-40B4-BE49-F238E27FC236}">
                <a16:creationId xmlns="" xmlns:a16="http://schemas.microsoft.com/office/drawing/2014/main" id="{7FFFE1BC-804D-4112-AB7E-783EB46B3A28}"/>
              </a:ext>
            </a:extLst>
          </p:cNvPr>
          <p:cNvPicPr>
            <a:picLocks noChangeAspect="1"/>
          </p:cNvPicPr>
          <p:nvPr/>
        </p:nvPicPr>
        <p:blipFill>
          <a:blip r:embed="rId3"/>
          <a:stretch>
            <a:fillRect/>
          </a:stretch>
        </p:blipFill>
        <p:spPr>
          <a:xfrm>
            <a:off x="983974" y="261116"/>
            <a:ext cx="9866243" cy="3601179"/>
          </a:xfrm>
          <a:prstGeom prst="rect">
            <a:avLst/>
          </a:prstGeom>
        </p:spPr>
      </p:pic>
      <p:sp>
        <p:nvSpPr>
          <p:cNvPr id="8" name="TextBox 7">
            <a:extLst>
              <a:ext uri="{FF2B5EF4-FFF2-40B4-BE49-F238E27FC236}">
                <a16:creationId xmlns="" xmlns:a16="http://schemas.microsoft.com/office/drawing/2014/main" id="{4862846B-E484-444C-A132-067BBA03B2E7}"/>
              </a:ext>
            </a:extLst>
          </p:cNvPr>
          <p:cNvSpPr txBox="1"/>
          <p:nvPr/>
        </p:nvSpPr>
        <p:spPr>
          <a:xfrm>
            <a:off x="181356" y="4134550"/>
            <a:ext cx="4871035" cy="1815882"/>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rgbClr val="FF0000"/>
                </a:solidFill>
              </a:rPr>
              <a:t>Pooja has created an Entity Account with 10 licenses and to it, I added another 10 licenses. </a:t>
            </a:r>
          </a:p>
          <a:p>
            <a:pPr marL="285750" indent="-285750">
              <a:buFont typeface="Arial" panose="020B0604020202020204" pitchFamily="34" charset="0"/>
              <a:buChar char="•"/>
            </a:pPr>
            <a:r>
              <a:rPr lang="en-IN" sz="1600" dirty="0">
                <a:solidFill>
                  <a:srgbClr val="FF0000"/>
                </a:solidFill>
              </a:rPr>
              <a:t>However,  on logging through the client portal and clicking on “Transactions”, the pop message says “Transaction Not Found”, which is incorrect. </a:t>
            </a:r>
          </a:p>
          <a:p>
            <a:pPr marL="285750" indent="-285750">
              <a:buFont typeface="Arial" panose="020B0604020202020204" pitchFamily="34" charset="0"/>
              <a:buChar char="•"/>
            </a:pPr>
            <a:r>
              <a:rPr lang="en-IN" sz="1600" dirty="0">
                <a:solidFill>
                  <a:srgbClr val="FF0000"/>
                </a:solidFill>
              </a:rPr>
              <a:t>The system should show both the transactions for PCP. </a:t>
            </a:r>
            <a:r>
              <a:rPr lang="en-IN" sz="1600" dirty="0" smtClean="0"/>
              <a:t>done</a:t>
            </a:r>
            <a:endParaRPr lang="en-IN" sz="1600" dirty="0"/>
          </a:p>
        </p:txBody>
      </p:sp>
    </p:spTree>
    <p:extLst>
      <p:ext uri="{BB962C8B-B14F-4D97-AF65-F5344CB8AC3E}">
        <p14:creationId xmlns="" xmlns:p14="http://schemas.microsoft.com/office/powerpoint/2010/main" val="5207883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A96F763C-E2DE-4414-9F60-FF5789D94104}"/>
              </a:ext>
            </a:extLst>
          </p:cNvPr>
          <p:cNvPicPr>
            <a:picLocks noChangeAspect="1"/>
          </p:cNvPicPr>
          <p:nvPr/>
        </p:nvPicPr>
        <p:blipFill>
          <a:blip r:embed="rId2"/>
          <a:stretch>
            <a:fillRect/>
          </a:stretch>
        </p:blipFill>
        <p:spPr>
          <a:xfrm>
            <a:off x="740465" y="611588"/>
            <a:ext cx="10711069" cy="3989873"/>
          </a:xfrm>
          <a:prstGeom prst="rect">
            <a:avLst/>
          </a:prstGeom>
        </p:spPr>
      </p:pic>
      <p:sp>
        <p:nvSpPr>
          <p:cNvPr id="5" name="TextBox 4">
            <a:extLst>
              <a:ext uri="{FF2B5EF4-FFF2-40B4-BE49-F238E27FC236}">
                <a16:creationId xmlns="" xmlns:a16="http://schemas.microsoft.com/office/drawing/2014/main" id="{E867D0EE-BF99-4F99-A0E6-837E991CF757}"/>
              </a:ext>
            </a:extLst>
          </p:cNvPr>
          <p:cNvSpPr txBox="1"/>
          <p:nvPr/>
        </p:nvSpPr>
        <p:spPr>
          <a:xfrm>
            <a:off x="847276" y="4691141"/>
            <a:ext cx="10711069" cy="1077218"/>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rgbClr val="FF0000"/>
                </a:solidFill>
              </a:rPr>
              <a:t>Continuing with the Client Admin portal, went from PCP (previous slide) to VDD.</a:t>
            </a:r>
          </a:p>
          <a:p>
            <a:pPr marL="285750" indent="-285750">
              <a:buFont typeface="Arial" panose="020B0604020202020204" pitchFamily="34" charset="0"/>
              <a:buChar char="•"/>
            </a:pPr>
            <a:r>
              <a:rPr lang="en-IN" sz="1600" dirty="0">
                <a:solidFill>
                  <a:srgbClr val="FF0000"/>
                </a:solidFill>
              </a:rPr>
              <a:t>First on the left top corner, it shows the word “Enable” instead of “Value Dynamics Diagnostic”</a:t>
            </a:r>
          </a:p>
          <a:p>
            <a:pPr marL="285750" indent="-285750">
              <a:buFont typeface="Arial" panose="020B0604020202020204" pitchFamily="34" charset="0"/>
              <a:buChar char="•"/>
            </a:pPr>
            <a:r>
              <a:rPr lang="en-IN" sz="1600" dirty="0">
                <a:solidFill>
                  <a:srgbClr val="FF0000"/>
                </a:solidFill>
              </a:rPr>
              <a:t>Second, there is 1 license bought and used (this is Entity account view), yet on clicking “Transactions” the pop up says “Transactions Not Found” . This issue is across all the Diagnostic in the Entity account </a:t>
            </a:r>
            <a:r>
              <a:rPr lang="en-IN" sz="1600" dirty="0" smtClean="0"/>
              <a:t> done</a:t>
            </a:r>
            <a:endParaRPr lang="en-IN" sz="1600" dirty="0"/>
          </a:p>
        </p:txBody>
      </p:sp>
      <p:sp>
        <p:nvSpPr>
          <p:cNvPr id="6" name="Rectangle 5">
            <a:extLst>
              <a:ext uri="{FF2B5EF4-FFF2-40B4-BE49-F238E27FC236}">
                <a16:creationId xmlns="" xmlns:a16="http://schemas.microsoft.com/office/drawing/2014/main" id="{253DAAF1-76BD-4801-B289-3AB3F472821D}"/>
              </a:ext>
            </a:extLst>
          </p:cNvPr>
          <p:cNvSpPr/>
          <p:nvPr/>
        </p:nvSpPr>
        <p:spPr>
          <a:xfrm>
            <a:off x="847276" y="976895"/>
            <a:ext cx="977030" cy="16283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 xmlns:p14="http://schemas.microsoft.com/office/powerpoint/2010/main" val="3496187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90C302D7-1F3C-41A1-9A0E-B31028065528}"/>
              </a:ext>
            </a:extLst>
          </p:cNvPr>
          <p:cNvPicPr>
            <a:picLocks noChangeAspect="1"/>
          </p:cNvPicPr>
          <p:nvPr/>
        </p:nvPicPr>
        <p:blipFill>
          <a:blip r:embed="rId2"/>
          <a:stretch>
            <a:fillRect/>
          </a:stretch>
        </p:blipFill>
        <p:spPr>
          <a:xfrm>
            <a:off x="0" y="585614"/>
            <a:ext cx="12192000" cy="4907280"/>
          </a:xfrm>
          <a:prstGeom prst="rect">
            <a:avLst/>
          </a:prstGeom>
        </p:spPr>
      </p:pic>
      <p:sp>
        <p:nvSpPr>
          <p:cNvPr id="4" name="Rectangle 3">
            <a:extLst>
              <a:ext uri="{FF2B5EF4-FFF2-40B4-BE49-F238E27FC236}">
                <a16:creationId xmlns="" xmlns:a16="http://schemas.microsoft.com/office/drawing/2014/main" id="{1DB3915C-1724-4049-9974-F8FF6F0A11D5}"/>
              </a:ext>
            </a:extLst>
          </p:cNvPr>
          <p:cNvSpPr/>
          <p:nvPr/>
        </p:nvSpPr>
        <p:spPr>
          <a:xfrm>
            <a:off x="4592545" y="605492"/>
            <a:ext cx="2034283" cy="39041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 xmlns:a16="http://schemas.microsoft.com/office/drawing/2014/main" id="{6C3488AE-9F70-42A7-A077-0C35C39615DE}"/>
              </a:ext>
            </a:extLst>
          </p:cNvPr>
          <p:cNvSpPr txBox="1"/>
          <p:nvPr/>
        </p:nvSpPr>
        <p:spPr>
          <a:xfrm>
            <a:off x="527239" y="5673726"/>
            <a:ext cx="11137521" cy="646331"/>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rgbClr val="FF0000"/>
                </a:solidFill>
              </a:rPr>
              <a:t>Hope the “Resources – Core Creators” will change once the site link is live. This has been given as feedback before as well.  What will it say? Words like “</a:t>
            </a:r>
            <a:r>
              <a:rPr lang="en-IN" dirty="0" err="1">
                <a:solidFill>
                  <a:srgbClr val="FF0000"/>
                </a:solidFill>
              </a:rPr>
              <a:t>valueinsights</a:t>
            </a:r>
            <a:r>
              <a:rPr lang="en-IN" dirty="0">
                <a:solidFill>
                  <a:srgbClr val="FF0000"/>
                </a:solidFill>
              </a:rPr>
              <a:t>” will be fine. </a:t>
            </a:r>
            <a:r>
              <a:rPr lang="en-IN" sz="1800" dirty="0"/>
              <a:t>done</a:t>
            </a:r>
            <a:endParaRPr lang="en-GB" dirty="0">
              <a:solidFill>
                <a:srgbClr val="FF0000"/>
              </a:solidFill>
            </a:endParaRPr>
          </a:p>
        </p:txBody>
      </p:sp>
    </p:spTree>
    <p:extLst>
      <p:ext uri="{BB962C8B-B14F-4D97-AF65-F5344CB8AC3E}">
        <p14:creationId xmlns="" xmlns:p14="http://schemas.microsoft.com/office/powerpoint/2010/main" val="20446751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7FA2CB1B-6A86-4FC4-AB53-8A78F7A3522B}"/>
              </a:ext>
            </a:extLst>
          </p:cNvPr>
          <p:cNvPicPr>
            <a:picLocks noChangeAspect="1"/>
          </p:cNvPicPr>
          <p:nvPr/>
        </p:nvPicPr>
        <p:blipFill>
          <a:blip r:embed="rId2"/>
          <a:stretch>
            <a:fillRect/>
          </a:stretch>
        </p:blipFill>
        <p:spPr>
          <a:xfrm>
            <a:off x="824212" y="645540"/>
            <a:ext cx="10780934" cy="4608849"/>
          </a:xfrm>
          <a:prstGeom prst="rect">
            <a:avLst/>
          </a:prstGeom>
        </p:spPr>
      </p:pic>
      <p:sp>
        <p:nvSpPr>
          <p:cNvPr id="5" name="TextBox 4">
            <a:extLst>
              <a:ext uri="{FF2B5EF4-FFF2-40B4-BE49-F238E27FC236}">
                <a16:creationId xmlns="" xmlns:a16="http://schemas.microsoft.com/office/drawing/2014/main" id="{93947358-09E3-419D-89C2-DB069D9611F8}"/>
              </a:ext>
            </a:extLst>
          </p:cNvPr>
          <p:cNvSpPr txBox="1"/>
          <p:nvPr/>
        </p:nvSpPr>
        <p:spPr>
          <a:xfrm>
            <a:off x="847276" y="5387179"/>
            <a:ext cx="10711069" cy="338554"/>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rgbClr val="FF0000"/>
                </a:solidFill>
              </a:rPr>
              <a:t>Replace “Remaining Amount” with “Amount Due”  - it will be </a:t>
            </a:r>
            <a:r>
              <a:rPr lang="en-IN" sz="1600" dirty="0" smtClean="0">
                <a:solidFill>
                  <a:srgbClr val="FF0000"/>
                </a:solidFill>
              </a:rPr>
              <a:t>shorter </a:t>
            </a:r>
            <a:r>
              <a:rPr lang="en-IN" sz="1600" dirty="0" smtClean="0"/>
              <a:t>done</a:t>
            </a:r>
            <a:endParaRPr lang="en-IN" sz="1600" dirty="0"/>
          </a:p>
        </p:txBody>
      </p:sp>
    </p:spTree>
    <p:extLst>
      <p:ext uri="{BB962C8B-B14F-4D97-AF65-F5344CB8AC3E}">
        <p14:creationId xmlns="" xmlns:p14="http://schemas.microsoft.com/office/powerpoint/2010/main" val="2557091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E0E384D-DBD8-4D71-AF20-A3B55AD4229F}"/>
              </a:ext>
            </a:extLst>
          </p:cNvPr>
          <p:cNvSpPr txBox="1">
            <a:spLocks/>
          </p:cNvSpPr>
          <p:nvPr/>
        </p:nvSpPr>
        <p:spPr>
          <a:xfrm>
            <a:off x="838200" y="231918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Entity Diagnostic: CC VDD</a:t>
            </a:r>
            <a:endParaRPr lang="en-GB" dirty="0"/>
          </a:p>
        </p:txBody>
      </p:sp>
    </p:spTree>
    <p:extLst>
      <p:ext uri="{BB962C8B-B14F-4D97-AF65-F5344CB8AC3E}">
        <p14:creationId xmlns="" xmlns:p14="http://schemas.microsoft.com/office/powerpoint/2010/main" val="14585015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7D0B5E0B-687F-4195-98AC-55745197A397}"/>
              </a:ext>
            </a:extLst>
          </p:cNvPr>
          <p:cNvPicPr>
            <a:picLocks noChangeAspect="1"/>
          </p:cNvPicPr>
          <p:nvPr/>
        </p:nvPicPr>
        <p:blipFill>
          <a:blip r:embed="rId2"/>
          <a:stretch>
            <a:fillRect/>
          </a:stretch>
        </p:blipFill>
        <p:spPr>
          <a:xfrm>
            <a:off x="924338" y="155449"/>
            <a:ext cx="10074965" cy="3521200"/>
          </a:xfrm>
          <a:prstGeom prst="rect">
            <a:avLst/>
          </a:prstGeom>
        </p:spPr>
      </p:pic>
      <p:pic>
        <p:nvPicPr>
          <p:cNvPr id="7" name="Picture 6">
            <a:extLst>
              <a:ext uri="{FF2B5EF4-FFF2-40B4-BE49-F238E27FC236}">
                <a16:creationId xmlns="" xmlns:a16="http://schemas.microsoft.com/office/drawing/2014/main" id="{08F8CED6-AF3A-493A-A493-BB9099868220}"/>
              </a:ext>
            </a:extLst>
          </p:cNvPr>
          <p:cNvPicPr>
            <a:picLocks noChangeAspect="1"/>
          </p:cNvPicPr>
          <p:nvPr/>
        </p:nvPicPr>
        <p:blipFill>
          <a:blip r:embed="rId3"/>
          <a:stretch>
            <a:fillRect/>
          </a:stretch>
        </p:blipFill>
        <p:spPr>
          <a:xfrm>
            <a:off x="924338" y="3897467"/>
            <a:ext cx="10356575" cy="1838292"/>
          </a:xfrm>
          <a:prstGeom prst="rect">
            <a:avLst/>
          </a:prstGeom>
        </p:spPr>
      </p:pic>
      <p:sp>
        <p:nvSpPr>
          <p:cNvPr id="8" name="TextBox 7">
            <a:extLst>
              <a:ext uri="{FF2B5EF4-FFF2-40B4-BE49-F238E27FC236}">
                <a16:creationId xmlns="" xmlns:a16="http://schemas.microsoft.com/office/drawing/2014/main" id="{758701F2-B20C-44D5-95E8-EAEFA40F73E9}"/>
              </a:ext>
            </a:extLst>
          </p:cNvPr>
          <p:cNvSpPr txBox="1"/>
          <p:nvPr/>
        </p:nvSpPr>
        <p:spPr>
          <a:xfrm>
            <a:off x="123623" y="5678066"/>
            <a:ext cx="11157290" cy="1077218"/>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rgbClr val="FF0000"/>
                </a:solidFill>
              </a:rPr>
              <a:t>There are 7 people who are invited to respond to the survey and 5 have responded to the survey. This data is captured incorrectly in the Survey Status for all surveys in VDD CC. This issue is encountered in some of the other diagnostics. It needs to be fixed across all diagnostics to ensure that the invited and responded data is captured correctly. Also does the data in the report come from this Survey Status page – because the percentage calculation in most reports in incorrect.	</a:t>
            </a:r>
            <a:r>
              <a:rPr lang="en-IN" sz="1600" dirty="0" smtClean="0"/>
              <a:t>done</a:t>
            </a:r>
            <a:endParaRPr lang="en-IN" sz="1600" dirty="0"/>
          </a:p>
        </p:txBody>
      </p:sp>
    </p:spTree>
    <p:extLst>
      <p:ext uri="{BB962C8B-B14F-4D97-AF65-F5344CB8AC3E}">
        <p14:creationId xmlns="" xmlns:p14="http://schemas.microsoft.com/office/powerpoint/2010/main" val="1115099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A9CBA93A-6657-4E85-99B4-09A007633B31}"/>
              </a:ext>
            </a:extLst>
          </p:cNvPr>
          <p:cNvPicPr>
            <a:picLocks noChangeAspect="1"/>
          </p:cNvPicPr>
          <p:nvPr/>
        </p:nvPicPr>
        <p:blipFill>
          <a:blip r:embed="rId2"/>
          <a:stretch>
            <a:fillRect/>
          </a:stretch>
        </p:blipFill>
        <p:spPr>
          <a:xfrm>
            <a:off x="343201" y="321918"/>
            <a:ext cx="10302053" cy="5042855"/>
          </a:xfrm>
          <a:prstGeom prst="rect">
            <a:avLst/>
          </a:prstGeom>
        </p:spPr>
      </p:pic>
      <p:sp>
        <p:nvSpPr>
          <p:cNvPr id="5" name="TextBox 4">
            <a:extLst>
              <a:ext uri="{FF2B5EF4-FFF2-40B4-BE49-F238E27FC236}">
                <a16:creationId xmlns="" xmlns:a16="http://schemas.microsoft.com/office/drawing/2014/main" id="{14503D05-F1CA-4826-8FBF-A649CE4B39C8}"/>
              </a:ext>
            </a:extLst>
          </p:cNvPr>
          <p:cNvSpPr txBox="1"/>
          <p:nvPr/>
        </p:nvSpPr>
        <p:spPr>
          <a:xfrm>
            <a:off x="175332" y="5394042"/>
            <a:ext cx="11848345" cy="1477328"/>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rgbClr val="FF0000"/>
                </a:solidFill>
              </a:rPr>
              <a:t>As highlighted on 2 Dec  the page hangs – experienced that today also – on refreshing the page, can see that the username and passwords are generated. In the first round the page hung but no email went out to the survey invitees. In the 2</a:t>
            </a:r>
            <a:r>
              <a:rPr lang="en-IN" baseline="30000" dirty="0">
                <a:solidFill>
                  <a:srgbClr val="FF0000"/>
                </a:solidFill>
              </a:rPr>
              <a:t>nd</a:t>
            </a:r>
            <a:r>
              <a:rPr lang="en-IN" dirty="0">
                <a:solidFill>
                  <a:srgbClr val="FF0000"/>
                </a:solidFill>
              </a:rPr>
              <a:t> round, the page hung but after refreshing it, the survey invite emails went to the invitees except for those with </a:t>
            </a:r>
            <a:r>
              <a:rPr lang="en-IN" dirty="0" err="1">
                <a:solidFill>
                  <a:srgbClr val="FF0000"/>
                </a:solidFill>
              </a:rPr>
              <a:t>corecreator</a:t>
            </a:r>
            <a:r>
              <a:rPr lang="en-IN" dirty="0">
                <a:solidFill>
                  <a:srgbClr val="FF0000"/>
                </a:solidFill>
              </a:rPr>
              <a:t> email id. </a:t>
            </a:r>
          </a:p>
          <a:p>
            <a:pPr marL="285750" indent="-285750">
              <a:buFont typeface="Arial" panose="020B0604020202020204" pitchFamily="34" charset="0"/>
              <a:buChar char="•"/>
            </a:pPr>
            <a:r>
              <a:rPr lang="en-IN" dirty="0">
                <a:solidFill>
                  <a:srgbClr val="FF0000"/>
                </a:solidFill>
              </a:rPr>
              <a:t>Also the field for “No of questions per page” is sometimes visible and sometimes not visible.</a:t>
            </a:r>
            <a:r>
              <a:rPr lang="en-IN" dirty="0"/>
              <a:t> </a:t>
            </a:r>
            <a:r>
              <a:rPr lang="en-IN" dirty="0" smtClean="0"/>
              <a:t>done</a:t>
            </a:r>
            <a:endParaRPr lang="en-IN" dirty="0"/>
          </a:p>
        </p:txBody>
      </p:sp>
    </p:spTree>
    <p:extLst>
      <p:ext uri="{BB962C8B-B14F-4D97-AF65-F5344CB8AC3E}">
        <p14:creationId xmlns="" xmlns:p14="http://schemas.microsoft.com/office/powerpoint/2010/main" val="3949613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E6FA5C69-2F13-4038-BE7D-282FF5B0668B}"/>
              </a:ext>
            </a:extLst>
          </p:cNvPr>
          <p:cNvSpPr txBox="1"/>
          <p:nvPr/>
        </p:nvSpPr>
        <p:spPr>
          <a:xfrm>
            <a:off x="175333" y="5666850"/>
            <a:ext cx="11157290" cy="923330"/>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rgbClr val="FF0000"/>
                </a:solidFill>
              </a:rPr>
              <a:t>As highlighted on 2 Dec the page hangs – experienced that today also – on refreshing the page, nothing happens </a:t>
            </a:r>
          </a:p>
          <a:p>
            <a:pPr marL="285750" indent="-285750">
              <a:buFont typeface="Arial" panose="020B0604020202020204" pitchFamily="34" charset="0"/>
              <a:buChar char="•"/>
            </a:pPr>
            <a:r>
              <a:rPr lang="en-IN" dirty="0">
                <a:solidFill>
                  <a:srgbClr val="FF0000"/>
                </a:solidFill>
              </a:rPr>
              <a:t>In the first round of testing, no reminder mails went to the invitees. In the 2</a:t>
            </a:r>
            <a:r>
              <a:rPr lang="en-IN" baseline="30000" dirty="0">
                <a:solidFill>
                  <a:srgbClr val="FF0000"/>
                </a:solidFill>
              </a:rPr>
              <a:t>nd</a:t>
            </a:r>
            <a:r>
              <a:rPr lang="en-IN" dirty="0">
                <a:solidFill>
                  <a:srgbClr val="FF0000"/>
                </a:solidFill>
              </a:rPr>
              <a:t> round of testing, the page hung but after refreshing, the reminder mail went to the survey invitees except to those with </a:t>
            </a:r>
            <a:r>
              <a:rPr lang="en-IN" dirty="0" err="1">
                <a:solidFill>
                  <a:srgbClr val="FF0000"/>
                </a:solidFill>
              </a:rPr>
              <a:t>corecreators</a:t>
            </a:r>
            <a:r>
              <a:rPr lang="en-IN" dirty="0">
                <a:solidFill>
                  <a:srgbClr val="FF0000"/>
                </a:solidFill>
              </a:rPr>
              <a:t> id. </a:t>
            </a:r>
            <a:r>
              <a:rPr lang="en-IN" dirty="0" smtClean="0">
                <a:solidFill>
                  <a:srgbClr val="FF0000"/>
                </a:solidFill>
              </a:rPr>
              <a:t> </a:t>
            </a:r>
            <a:r>
              <a:rPr lang="en-IN" dirty="0" smtClean="0"/>
              <a:t>done</a:t>
            </a:r>
            <a:endParaRPr lang="en-IN" dirty="0"/>
          </a:p>
        </p:txBody>
      </p:sp>
      <p:pic>
        <p:nvPicPr>
          <p:cNvPr id="8" name="Picture 7">
            <a:extLst>
              <a:ext uri="{FF2B5EF4-FFF2-40B4-BE49-F238E27FC236}">
                <a16:creationId xmlns="" xmlns:a16="http://schemas.microsoft.com/office/drawing/2014/main" id="{05E2A240-B198-4EDF-A12D-C6870A2CAAC7}"/>
              </a:ext>
            </a:extLst>
          </p:cNvPr>
          <p:cNvPicPr>
            <a:picLocks noChangeAspect="1"/>
          </p:cNvPicPr>
          <p:nvPr/>
        </p:nvPicPr>
        <p:blipFill>
          <a:blip r:embed="rId2"/>
          <a:stretch>
            <a:fillRect/>
          </a:stretch>
        </p:blipFill>
        <p:spPr>
          <a:xfrm>
            <a:off x="491752" y="544819"/>
            <a:ext cx="10840871" cy="4862130"/>
          </a:xfrm>
          <a:prstGeom prst="rect">
            <a:avLst/>
          </a:prstGeom>
        </p:spPr>
      </p:pic>
    </p:spTree>
    <p:extLst>
      <p:ext uri="{BB962C8B-B14F-4D97-AF65-F5344CB8AC3E}">
        <p14:creationId xmlns="" xmlns:p14="http://schemas.microsoft.com/office/powerpoint/2010/main" val="27730552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754512A2-B17D-4D91-AA52-E136BACA71F2}"/>
              </a:ext>
            </a:extLst>
          </p:cNvPr>
          <p:cNvPicPr>
            <a:picLocks noChangeAspect="1"/>
          </p:cNvPicPr>
          <p:nvPr/>
        </p:nvPicPr>
        <p:blipFill>
          <a:blip r:embed="rId2"/>
          <a:stretch>
            <a:fillRect/>
          </a:stretch>
        </p:blipFill>
        <p:spPr>
          <a:xfrm>
            <a:off x="268355" y="549833"/>
            <a:ext cx="11476383" cy="4802866"/>
          </a:xfrm>
          <a:prstGeom prst="rect">
            <a:avLst/>
          </a:prstGeom>
        </p:spPr>
      </p:pic>
      <p:sp>
        <p:nvSpPr>
          <p:cNvPr id="8" name="TextBox 7">
            <a:extLst>
              <a:ext uri="{FF2B5EF4-FFF2-40B4-BE49-F238E27FC236}">
                <a16:creationId xmlns="" xmlns:a16="http://schemas.microsoft.com/office/drawing/2014/main" id="{A5340295-D772-49BA-9198-88147BAA586E}"/>
              </a:ext>
            </a:extLst>
          </p:cNvPr>
          <p:cNvSpPr txBox="1"/>
          <p:nvPr/>
        </p:nvSpPr>
        <p:spPr>
          <a:xfrm>
            <a:off x="596346" y="5456583"/>
            <a:ext cx="11157290" cy="1200329"/>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rgbClr val="FF0000"/>
                </a:solidFill>
              </a:rPr>
              <a:t>Nothing happened after I clicked the “Attach Account” button, but when I refreshed the page and checked “Create Entity Account”, the account was already created</a:t>
            </a:r>
            <a:r>
              <a:rPr lang="en-GB" dirty="0">
                <a:solidFill>
                  <a:srgbClr val="FF0000"/>
                </a:solidFill>
              </a:rPr>
              <a:t>. I didn’t get the email notifying me that the Entity Account has been created</a:t>
            </a:r>
            <a:endParaRPr lang="en-IN" dirty="0">
              <a:solidFill>
                <a:srgbClr val="FF0000"/>
              </a:solidFill>
            </a:endParaRPr>
          </a:p>
          <a:p>
            <a:pPr marL="285750" indent="-285750">
              <a:buFont typeface="Arial" panose="020B0604020202020204" pitchFamily="34" charset="0"/>
              <a:buChar char="•"/>
            </a:pPr>
            <a:r>
              <a:rPr lang="en-IN" dirty="0">
                <a:solidFill>
                  <a:srgbClr val="FF0000"/>
                </a:solidFill>
              </a:rPr>
              <a:t>This issue was raised on 2</a:t>
            </a:r>
            <a:r>
              <a:rPr lang="en-IN" baseline="30000" dirty="0">
                <a:solidFill>
                  <a:srgbClr val="FF0000"/>
                </a:solidFill>
              </a:rPr>
              <a:t>nd</a:t>
            </a:r>
            <a:r>
              <a:rPr lang="en-IN" dirty="0">
                <a:solidFill>
                  <a:srgbClr val="FF0000"/>
                </a:solidFill>
              </a:rPr>
              <a:t> Dec but doesn’t seem to have been resolved. </a:t>
            </a:r>
            <a:r>
              <a:rPr lang="en-IN" dirty="0" smtClean="0">
                <a:solidFill>
                  <a:srgbClr val="FF0000"/>
                </a:solidFill>
              </a:rPr>
              <a:t> </a:t>
            </a:r>
            <a:r>
              <a:rPr lang="en-IN" dirty="0" smtClean="0"/>
              <a:t>done</a:t>
            </a:r>
            <a:endParaRPr lang="en-GB" dirty="0"/>
          </a:p>
        </p:txBody>
      </p:sp>
    </p:spTree>
    <p:extLst>
      <p:ext uri="{BB962C8B-B14F-4D97-AF65-F5344CB8AC3E}">
        <p14:creationId xmlns="" xmlns:p14="http://schemas.microsoft.com/office/powerpoint/2010/main" val="3745300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 xmlns:a16="http://schemas.microsoft.com/office/drawing/2014/main" id="{F150C4EF-BCE0-4C9B-98CB-5884CA053C91}"/>
              </a:ext>
            </a:extLst>
          </p:cNvPr>
          <p:cNvSpPr txBox="1"/>
          <p:nvPr/>
        </p:nvSpPr>
        <p:spPr>
          <a:xfrm>
            <a:off x="473515" y="4897024"/>
            <a:ext cx="11157290" cy="369332"/>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rgbClr val="FF0000"/>
                </a:solidFill>
              </a:rPr>
              <a:t>Replace “Company” with “Industry” in the above alert message in red. </a:t>
            </a:r>
            <a:r>
              <a:rPr lang="en-IN" dirty="0" smtClean="0">
                <a:solidFill>
                  <a:srgbClr val="FF0000"/>
                </a:solidFill>
              </a:rPr>
              <a:t> </a:t>
            </a:r>
            <a:r>
              <a:rPr lang="en-IN" dirty="0" smtClean="0"/>
              <a:t>done</a:t>
            </a:r>
            <a:endParaRPr lang="en-GB" dirty="0"/>
          </a:p>
        </p:txBody>
      </p:sp>
      <p:pic>
        <p:nvPicPr>
          <p:cNvPr id="11" name="Picture 10">
            <a:extLst>
              <a:ext uri="{FF2B5EF4-FFF2-40B4-BE49-F238E27FC236}">
                <a16:creationId xmlns="" xmlns:a16="http://schemas.microsoft.com/office/drawing/2014/main" id="{67903FE0-349B-4D03-8215-FCF51FD4051E}"/>
              </a:ext>
            </a:extLst>
          </p:cNvPr>
          <p:cNvPicPr>
            <a:picLocks noChangeAspect="1"/>
          </p:cNvPicPr>
          <p:nvPr/>
        </p:nvPicPr>
        <p:blipFill>
          <a:blip r:embed="rId2"/>
          <a:stretch>
            <a:fillRect/>
          </a:stretch>
        </p:blipFill>
        <p:spPr>
          <a:xfrm>
            <a:off x="473515" y="613105"/>
            <a:ext cx="10760373" cy="4157832"/>
          </a:xfrm>
          <a:prstGeom prst="rect">
            <a:avLst/>
          </a:prstGeom>
        </p:spPr>
      </p:pic>
    </p:spTree>
    <p:extLst>
      <p:ext uri="{BB962C8B-B14F-4D97-AF65-F5344CB8AC3E}">
        <p14:creationId xmlns="" xmlns:p14="http://schemas.microsoft.com/office/powerpoint/2010/main" val="19929863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 xmlns:a16="http://schemas.microsoft.com/office/drawing/2014/main" id="{A8569E81-DB8B-4C3A-9643-49928805FE40}"/>
              </a:ext>
            </a:extLst>
          </p:cNvPr>
          <p:cNvPicPr>
            <a:picLocks noChangeAspect="1"/>
          </p:cNvPicPr>
          <p:nvPr/>
        </p:nvPicPr>
        <p:blipFill>
          <a:blip r:embed="rId2" cstate="print"/>
          <a:stretch>
            <a:fillRect/>
          </a:stretch>
        </p:blipFill>
        <p:spPr>
          <a:xfrm>
            <a:off x="5192435" y="1077189"/>
            <a:ext cx="6879339" cy="34538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 xmlns:a16="http://schemas.microsoft.com/office/drawing/2014/main" id="{6BDA21CE-3D65-42FF-BD7F-791D57A9F075}"/>
              </a:ext>
            </a:extLst>
          </p:cNvPr>
          <p:cNvSpPr txBox="1"/>
          <p:nvPr/>
        </p:nvSpPr>
        <p:spPr>
          <a:xfrm>
            <a:off x="473515" y="5524823"/>
            <a:ext cx="11157290" cy="923330"/>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rgbClr val="FF0000"/>
                </a:solidFill>
              </a:rPr>
              <a:t>The page layouts were also different in the first and second round of testing today – see how Active &amp; Replace in seen in the first round of testing as compared to the 2</a:t>
            </a:r>
            <a:r>
              <a:rPr lang="en-IN" baseline="30000" dirty="0">
                <a:solidFill>
                  <a:srgbClr val="FF0000"/>
                </a:solidFill>
              </a:rPr>
              <a:t>nd</a:t>
            </a:r>
            <a:r>
              <a:rPr lang="en-IN" dirty="0">
                <a:solidFill>
                  <a:srgbClr val="FF0000"/>
                </a:solidFill>
              </a:rPr>
              <a:t> round. What is seen in the 2</a:t>
            </a:r>
            <a:r>
              <a:rPr lang="en-IN" baseline="30000" dirty="0">
                <a:solidFill>
                  <a:srgbClr val="FF0000"/>
                </a:solidFill>
              </a:rPr>
              <a:t>nd</a:t>
            </a:r>
            <a:r>
              <a:rPr lang="en-IN" dirty="0">
                <a:solidFill>
                  <a:srgbClr val="FF0000"/>
                </a:solidFill>
              </a:rPr>
              <a:t> round is the common view across all diagnostics. </a:t>
            </a:r>
            <a:endParaRPr lang="en-GB" dirty="0">
              <a:solidFill>
                <a:srgbClr val="FF0000"/>
              </a:solidFill>
            </a:endParaRPr>
          </a:p>
        </p:txBody>
      </p:sp>
      <p:pic>
        <p:nvPicPr>
          <p:cNvPr id="11" name="Picture 10">
            <a:extLst>
              <a:ext uri="{FF2B5EF4-FFF2-40B4-BE49-F238E27FC236}">
                <a16:creationId xmlns="" xmlns:a16="http://schemas.microsoft.com/office/drawing/2014/main" id="{28CCA501-525E-4B4F-A71E-F9528C1A0E9F}"/>
              </a:ext>
            </a:extLst>
          </p:cNvPr>
          <p:cNvPicPr>
            <a:picLocks noChangeAspect="1"/>
          </p:cNvPicPr>
          <p:nvPr/>
        </p:nvPicPr>
        <p:blipFill rotWithShape="1">
          <a:blip r:embed="rId3"/>
          <a:srcRect l="31309"/>
          <a:stretch/>
        </p:blipFill>
        <p:spPr>
          <a:xfrm>
            <a:off x="641445" y="963844"/>
            <a:ext cx="5522906" cy="3935701"/>
          </a:xfrm>
          <a:prstGeom prst="rect">
            <a:avLst/>
          </a:prstGeom>
        </p:spPr>
      </p:pic>
      <p:sp>
        <p:nvSpPr>
          <p:cNvPr id="12" name="TextBox 11">
            <a:extLst>
              <a:ext uri="{FF2B5EF4-FFF2-40B4-BE49-F238E27FC236}">
                <a16:creationId xmlns="" xmlns:a16="http://schemas.microsoft.com/office/drawing/2014/main" id="{B6D94741-4D90-454D-B472-3B4E8EB4D10C}"/>
              </a:ext>
            </a:extLst>
          </p:cNvPr>
          <p:cNvSpPr txBox="1"/>
          <p:nvPr/>
        </p:nvSpPr>
        <p:spPr>
          <a:xfrm>
            <a:off x="366608" y="393754"/>
            <a:ext cx="3304640" cy="369332"/>
          </a:xfrm>
          <a:prstGeom prst="rect">
            <a:avLst/>
          </a:prstGeom>
          <a:noFill/>
        </p:spPr>
        <p:txBody>
          <a:bodyPr wrap="square" rtlCol="0">
            <a:spAutoFit/>
          </a:bodyPr>
          <a:lstStyle/>
          <a:p>
            <a:r>
              <a:rPr lang="en-IN" dirty="0"/>
              <a:t>First Round of Testing</a:t>
            </a:r>
            <a:endParaRPr lang="en-GB" dirty="0"/>
          </a:p>
        </p:txBody>
      </p:sp>
      <p:sp>
        <p:nvSpPr>
          <p:cNvPr id="16" name="TextBox 15">
            <a:extLst>
              <a:ext uri="{FF2B5EF4-FFF2-40B4-BE49-F238E27FC236}">
                <a16:creationId xmlns="" xmlns:a16="http://schemas.microsoft.com/office/drawing/2014/main" id="{432F1E42-418D-4623-A279-0090DC3FB53B}"/>
              </a:ext>
            </a:extLst>
          </p:cNvPr>
          <p:cNvSpPr txBox="1"/>
          <p:nvPr/>
        </p:nvSpPr>
        <p:spPr>
          <a:xfrm>
            <a:off x="7929743" y="594512"/>
            <a:ext cx="3304640" cy="369332"/>
          </a:xfrm>
          <a:prstGeom prst="rect">
            <a:avLst/>
          </a:prstGeom>
          <a:noFill/>
        </p:spPr>
        <p:txBody>
          <a:bodyPr wrap="square" rtlCol="0">
            <a:spAutoFit/>
          </a:bodyPr>
          <a:lstStyle/>
          <a:p>
            <a:r>
              <a:rPr lang="en-IN" dirty="0"/>
              <a:t>Second Round of Testing</a:t>
            </a:r>
            <a:endParaRPr lang="en-GB" dirty="0"/>
          </a:p>
        </p:txBody>
      </p:sp>
    </p:spTree>
    <p:extLst>
      <p:ext uri="{BB962C8B-B14F-4D97-AF65-F5344CB8AC3E}">
        <p14:creationId xmlns="" xmlns:p14="http://schemas.microsoft.com/office/powerpoint/2010/main" val="18406443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1A23A513-F14A-43B9-A924-DF0BC1F07D16}"/>
              </a:ext>
            </a:extLst>
          </p:cNvPr>
          <p:cNvPicPr>
            <a:picLocks noChangeAspect="1"/>
          </p:cNvPicPr>
          <p:nvPr/>
        </p:nvPicPr>
        <p:blipFill rotWithShape="1">
          <a:blip r:embed="rId2"/>
          <a:srcRect b="15385"/>
          <a:stretch/>
        </p:blipFill>
        <p:spPr>
          <a:xfrm>
            <a:off x="0" y="265055"/>
            <a:ext cx="12192000" cy="3571450"/>
          </a:xfrm>
          <a:prstGeom prst="rect">
            <a:avLst/>
          </a:prstGeom>
        </p:spPr>
      </p:pic>
      <p:pic>
        <p:nvPicPr>
          <p:cNvPr id="5" name="Picture 4">
            <a:extLst>
              <a:ext uri="{FF2B5EF4-FFF2-40B4-BE49-F238E27FC236}">
                <a16:creationId xmlns="" xmlns:a16="http://schemas.microsoft.com/office/drawing/2014/main" id="{6B64AE22-1B8A-40F2-B70E-3041C3743234}"/>
              </a:ext>
            </a:extLst>
          </p:cNvPr>
          <p:cNvPicPr>
            <a:picLocks noChangeAspect="1"/>
          </p:cNvPicPr>
          <p:nvPr/>
        </p:nvPicPr>
        <p:blipFill rotWithShape="1">
          <a:blip r:embed="rId3"/>
          <a:srcRect t="2504" b="12837"/>
          <a:stretch/>
        </p:blipFill>
        <p:spPr>
          <a:xfrm>
            <a:off x="99392" y="3836505"/>
            <a:ext cx="8070573" cy="2802769"/>
          </a:xfrm>
          <a:prstGeom prst="rect">
            <a:avLst/>
          </a:prstGeom>
        </p:spPr>
      </p:pic>
      <p:sp>
        <p:nvSpPr>
          <p:cNvPr id="6" name="TextBox 5">
            <a:extLst>
              <a:ext uri="{FF2B5EF4-FFF2-40B4-BE49-F238E27FC236}">
                <a16:creationId xmlns="" xmlns:a16="http://schemas.microsoft.com/office/drawing/2014/main" id="{FA182792-FF7D-477F-B091-3EC9E9116394}"/>
              </a:ext>
            </a:extLst>
          </p:cNvPr>
          <p:cNvSpPr txBox="1"/>
          <p:nvPr/>
        </p:nvSpPr>
        <p:spPr>
          <a:xfrm>
            <a:off x="8269357" y="3960617"/>
            <a:ext cx="3458818" cy="2554545"/>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rgbClr val="FF0000"/>
                </a:solidFill>
              </a:rPr>
              <a:t>Pooja has responded to the CC VDD but when one logs into her account, CC VDD is not visible among the tiles under Survey Respondent (whether you log in through mentor website or CC test website link. </a:t>
            </a:r>
          </a:p>
          <a:p>
            <a:pPr marL="285750" indent="-285750">
              <a:buFont typeface="Arial" panose="020B0604020202020204" pitchFamily="34" charset="0"/>
              <a:buChar char="•"/>
            </a:pPr>
            <a:r>
              <a:rPr lang="en-GB" sz="1600" dirty="0">
                <a:solidFill>
                  <a:srgbClr val="FF0000"/>
                </a:solidFill>
              </a:rPr>
              <a:t>Similarly,  CC VDD is not visible in the Survey Respondent for any of the people who have submitted their responses</a:t>
            </a:r>
          </a:p>
        </p:txBody>
      </p:sp>
    </p:spTree>
    <p:extLst>
      <p:ext uri="{BB962C8B-B14F-4D97-AF65-F5344CB8AC3E}">
        <p14:creationId xmlns="" xmlns:p14="http://schemas.microsoft.com/office/powerpoint/2010/main" val="3776804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IN"/>
          </a:p>
        </p:txBody>
      </p:sp>
      <p:sp>
        <p:nvSpPr>
          <p:cNvPr id="3" name="Subtitle 2"/>
          <p:cNvSpPr>
            <a:spLocks noGrp="1"/>
          </p:cNvSpPr>
          <p:nvPr>
            <p:ph type="subTitle" idx="1"/>
          </p:nvPr>
        </p:nvSpPr>
        <p:spPr/>
        <p:txBody>
          <a:bodyPr/>
          <a:lstStyle/>
          <a:p>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59827C0B-A295-45F6-81A6-9383693A3BD8}"/>
              </a:ext>
            </a:extLst>
          </p:cNvPr>
          <p:cNvPicPr>
            <a:picLocks noChangeAspect="1"/>
          </p:cNvPicPr>
          <p:nvPr/>
        </p:nvPicPr>
        <p:blipFill>
          <a:blip r:embed="rId2"/>
          <a:stretch>
            <a:fillRect/>
          </a:stretch>
        </p:blipFill>
        <p:spPr>
          <a:xfrm>
            <a:off x="765312" y="368943"/>
            <a:ext cx="10543955" cy="4570805"/>
          </a:xfrm>
          <a:prstGeom prst="rect">
            <a:avLst/>
          </a:prstGeom>
        </p:spPr>
      </p:pic>
      <p:sp>
        <p:nvSpPr>
          <p:cNvPr id="7" name="TextBox 6">
            <a:extLst>
              <a:ext uri="{FF2B5EF4-FFF2-40B4-BE49-F238E27FC236}">
                <a16:creationId xmlns="" xmlns:a16="http://schemas.microsoft.com/office/drawing/2014/main" id="{187FBA08-754D-4143-A9E4-30673B1589C6}"/>
              </a:ext>
            </a:extLst>
          </p:cNvPr>
          <p:cNvSpPr txBox="1"/>
          <p:nvPr/>
        </p:nvSpPr>
        <p:spPr>
          <a:xfrm>
            <a:off x="649357" y="5029202"/>
            <a:ext cx="10893286" cy="1815882"/>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rgbClr val="FF0000"/>
                </a:solidFill>
              </a:rPr>
              <a:t>State should not be visible as a field for International locations as not every country will have a state – this feedback was given in review 9 but has not been fixed. For India, it should show </a:t>
            </a:r>
            <a:r>
              <a:rPr lang="en-IN" sz="1600" dirty="0" err="1">
                <a:solidFill>
                  <a:srgbClr val="FF0000"/>
                </a:solidFill>
              </a:rPr>
              <a:t>Country|State</a:t>
            </a:r>
            <a:r>
              <a:rPr lang="en-IN" sz="1600" dirty="0">
                <a:solidFill>
                  <a:srgbClr val="FF0000"/>
                </a:solidFill>
              </a:rPr>
              <a:t> (drop-down)|City| Postal Code for International locations, it should show </a:t>
            </a:r>
            <a:r>
              <a:rPr lang="en-IN" sz="1600" dirty="0" err="1">
                <a:solidFill>
                  <a:srgbClr val="FF0000"/>
                </a:solidFill>
              </a:rPr>
              <a:t>Country|City|Postal</a:t>
            </a:r>
            <a:r>
              <a:rPr lang="en-IN" sz="1600" dirty="0">
                <a:solidFill>
                  <a:srgbClr val="FF0000"/>
                </a:solidFill>
              </a:rPr>
              <a:t> Code. </a:t>
            </a:r>
            <a:r>
              <a:rPr lang="en-IN" sz="1600" dirty="0"/>
              <a:t>done</a:t>
            </a:r>
            <a:endParaRPr lang="en-IN" sz="1600" dirty="0">
              <a:solidFill>
                <a:srgbClr val="FF0000"/>
              </a:solidFill>
            </a:endParaRPr>
          </a:p>
          <a:p>
            <a:pPr marL="285750" indent="-285750">
              <a:buFont typeface="Arial" panose="020B0604020202020204" pitchFamily="34" charset="0"/>
              <a:buChar char="•"/>
            </a:pPr>
            <a:r>
              <a:rPr lang="en-IN" sz="1600" dirty="0">
                <a:solidFill>
                  <a:srgbClr val="FF0000"/>
                </a:solidFill>
              </a:rPr>
              <a:t>Country for the invoice is registered as Iceland, the invoice is coming in USD (see next slide) but the amount should be blank since we have not finalized the fees for international locations – the fees are not USD 1000. </a:t>
            </a:r>
            <a:r>
              <a:rPr lang="en-IN" sz="1600" dirty="0"/>
              <a:t>done</a:t>
            </a:r>
          </a:p>
          <a:p>
            <a:pPr marL="285750" indent="-285750">
              <a:buFont typeface="Arial" panose="020B0604020202020204" pitchFamily="34" charset="0"/>
              <a:buChar char="•"/>
            </a:pPr>
            <a:r>
              <a:rPr lang="en-IN" sz="1600" dirty="0">
                <a:solidFill>
                  <a:srgbClr val="FF0000"/>
                </a:solidFill>
              </a:rPr>
              <a:t>From which Country Field is the data being picked up in the final invoice – the one highlighted in red or blue?  It should be the one highlighted in red</a:t>
            </a:r>
            <a:endParaRPr lang="en-GB" sz="1600" dirty="0">
              <a:solidFill>
                <a:srgbClr val="FF0000"/>
              </a:solidFill>
            </a:endParaRPr>
          </a:p>
        </p:txBody>
      </p:sp>
      <p:sp>
        <p:nvSpPr>
          <p:cNvPr id="8" name="Rectangle 7">
            <a:extLst>
              <a:ext uri="{FF2B5EF4-FFF2-40B4-BE49-F238E27FC236}">
                <a16:creationId xmlns="" xmlns:a16="http://schemas.microsoft.com/office/drawing/2014/main" id="{0212052E-158A-4084-9418-64BABAFA930B}"/>
              </a:ext>
            </a:extLst>
          </p:cNvPr>
          <p:cNvSpPr/>
          <p:nvPr/>
        </p:nvSpPr>
        <p:spPr>
          <a:xfrm>
            <a:off x="4154557" y="2196548"/>
            <a:ext cx="3607905" cy="42738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 xmlns:a16="http://schemas.microsoft.com/office/drawing/2014/main" id="{C330FB94-6EF2-46D8-B3F2-95A0A185E4C2}"/>
              </a:ext>
            </a:extLst>
          </p:cNvPr>
          <p:cNvSpPr/>
          <p:nvPr/>
        </p:nvSpPr>
        <p:spPr>
          <a:xfrm>
            <a:off x="7388082" y="3462129"/>
            <a:ext cx="3607905" cy="42738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0000"/>
              </a:solidFill>
            </a:endParaRPr>
          </a:p>
        </p:txBody>
      </p:sp>
    </p:spTree>
    <p:extLst>
      <p:ext uri="{BB962C8B-B14F-4D97-AF65-F5344CB8AC3E}">
        <p14:creationId xmlns="" xmlns:p14="http://schemas.microsoft.com/office/powerpoint/2010/main" val="214683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FD452733-696E-4F13-92C0-F2840EDEE89F}"/>
              </a:ext>
            </a:extLst>
          </p:cNvPr>
          <p:cNvPicPr>
            <a:picLocks noChangeAspect="1"/>
          </p:cNvPicPr>
          <p:nvPr/>
        </p:nvPicPr>
        <p:blipFill rotWithShape="1">
          <a:blip r:embed="rId2"/>
          <a:srcRect l="17038" r="15136" b="13541"/>
          <a:stretch/>
        </p:blipFill>
        <p:spPr>
          <a:xfrm>
            <a:off x="1961321" y="412673"/>
            <a:ext cx="8269357" cy="5043910"/>
          </a:xfrm>
          <a:prstGeom prst="rect">
            <a:avLst/>
          </a:prstGeom>
        </p:spPr>
      </p:pic>
      <p:sp>
        <p:nvSpPr>
          <p:cNvPr id="6" name="TextBox 5">
            <a:extLst>
              <a:ext uri="{FF2B5EF4-FFF2-40B4-BE49-F238E27FC236}">
                <a16:creationId xmlns="" xmlns:a16="http://schemas.microsoft.com/office/drawing/2014/main" id="{2644B345-0B0E-436F-876D-E9C3F471CA89}"/>
              </a:ext>
            </a:extLst>
          </p:cNvPr>
          <p:cNvSpPr txBox="1"/>
          <p:nvPr/>
        </p:nvSpPr>
        <p:spPr>
          <a:xfrm>
            <a:off x="1077239" y="5638034"/>
            <a:ext cx="9282104" cy="1077218"/>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rgbClr val="FF0000"/>
                </a:solidFill>
              </a:rPr>
              <a:t>The USD figures are not yet finalized, so this should show zero, unless this has been put as dummy data. </a:t>
            </a:r>
            <a:r>
              <a:rPr lang="en-IN" sz="1600" dirty="0"/>
              <a:t>done</a:t>
            </a:r>
            <a:endParaRPr lang="en-IN" sz="1600" dirty="0">
              <a:solidFill>
                <a:srgbClr val="FF0000"/>
              </a:solidFill>
            </a:endParaRPr>
          </a:p>
          <a:p>
            <a:pPr marL="285750" indent="-285750">
              <a:buFont typeface="Arial" panose="020B0604020202020204" pitchFamily="34" charset="0"/>
              <a:buChar char="•"/>
            </a:pPr>
            <a:r>
              <a:rPr lang="en-IN" sz="1600" dirty="0">
                <a:solidFill>
                  <a:srgbClr val="FF0000"/>
                </a:solidFill>
              </a:rPr>
              <a:t>Please check if the amount field has been linked to the INR fees and if so it needs to change to where the data will be stored in the system for USD fees. </a:t>
            </a:r>
            <a:r>
              <a:rPr lang="en-IN" sz="1600" dirty="0"/>
              <a:t>done</a:t>
            </a:r>
            <a:endParaRPr lang="en-IN" sz="1600" dirty="0">
              <a:solidFill>
                <a:srgbClr val="FF0000"/>
              </a:solidFill>
            </a:endParaRPr>
          </a:p>
        </p:txBody>
      </p:sp>
    </p:spTree>
    <p:extLst>
      <p:ext uri="{BB962C8B-B14F-4D97-AF65-F5344CB8AC3E}">
        <p14:creationId xmlns="" xmlns:p14="http://schemas.microsoft.com/office/powerpoint/2010/main" val="4105348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DAF7AE1A-F08F-49B6-85E5-EADF1CF6476D}"/>
              </a:ext>
            </a:extLst>
          </p:cNvPr>
          <p:cNvPicPr>
            <a:picLocks noChangeAspect="1"/>
          </p:cNvPicPr>
          <p:nvPr/>
        </p:nvPicPr>
        <p:blipFill rotWithShape="1">
          <a:blip r:embed="rId2"/>
          <a:srcRect l="3078" t="4748" r="11196" b="15507"/>
          <a:stretch/>
        </p:blipFill>
        <p:spPr>
          <a:xfrm>
            <a:off x="250523" y="666243"/>
            <a:ext cx="7762735" cy="46300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a:extLst>
              <a:ext uri="{FF2B5EF4-FFF2-40B4-BE49-F238E27FC236}">
                <a16:creationId xmlns="" xmlns:a16="http://schemas.microsoft.com/office/drawing/2014/main" id="{BEB33BCC-2D31-4B6A-9F21-EF5D3932CE53}"/>
              </a:ext>
            </a:extLst>
          </p:cNvPr>
          <p:cNvSpPr txBox="1"/>
          <p:nvPr/>
        </p:nvSpPr>
        <p:spPr>
          <a:xfrm>
            <a:off x="2880989" y="2020431"/>
            <a:ext cx="4256401"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rgbClr val="FF0000"/>
                </a:solidFill>
              </a:rPr>
              <a:t>It should say No. of Licenses Purchased – as has been provided in the sample </a:t>
            </a:r>
            <a:r>
              <a:rPr lang="en-IN" sz="1600" dirty="0" smtClean="0">
                <a:solidFill>
                  <a:srgbClr val="FF0000"/>
                </a:solidFill>
              </a:rPr>
              <a:t>template </a:t>
            </a:r>
            <a:r>
              <a:rPr lang="en-IN" sz="1600" dirty="0" smtClean="0"/>
              <a:t>done</a:t>
            </a:r>
            <a:endParaRPr lang="en-GB" sz="1600" dirty="0"/>
          </a:p>
        </p:txBody>
      </p:sp>
      <p:sp>
        <p:nvSpPr>
          <p:cNvPr id="5" name="Rectangle 4">
            <a:extLst>
              <a:ext uri="{FF2B5EF4-FFF2-40B4-BE49-F238E27FC236}">
                <a16:creationId xmlns="" xmlns:a16="http://schemas.microsoft.com/office/drawing/2014/main" id="{C52DE902-7FB8-4EC3-A4C4-34AB6A1075BE}"/>
              </a:ext>
            </a:extLst>
          </p:cNvPr>
          <p:cNvSpPr/>
          <p:nvPr/>
        </p:nvSpPr>
        <p:spPr>
          <a:xfrm>
            <a:off x="4135362" y="2646804"/>
            <a:ext cx="1331844" cy="3344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 xmlns:a16="http://schemas.microsoft.com/office/drawing/2014/main" id="{EE1F7344-270A-41A7-8DD1-803B7FC5EF65}"/>
              </a:ext>
            </a:extLst>
          </p:cNvPr>
          <p:cNvSpPr txBox="1"/>
          <p:nvPr/>
        </p:nvSpPr>
        <p:spPr>
          <a:xfrm>
            <a:off x="4797468" y="1361084"/>
            <a:ext cx="3106455"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rgbClr val="FF0000"/>
                </a:solidFill>
              </a:rPr>
              <a:t>Remove the word “tax” – it should say Recipient GST No</a:t>
            </a:r>
            <a:r>
              <a:rPr lang="en-IN" sz="1600" dirty="0" smtClean="0">
                <a:solidFill>
                  <a:srgbClr val="FF0000"/>
                </a:solidFill>
              </a:rPr>
              <a:t>. </a:t>
            </a:r>
            <a:r>
              <a:rPr lang="en-IN" sz="1600" dirty="0" smtClean="0"/>
              <a:t>done</a:t>
            </a:r>
            <a:endParaRPr lang="en-GB" sz="1600" dirty="0"/>
          </a:p>
        </p:txBody>
      </p:sp>
      <p:sp>
        <p:nvSpPr>
          <p:cNvPr id="7" name="TextBox 6">
            <a:extLst>
              <a:ext uri="{FF2B5EF4-FFF2-40B4-BE49-F238E27FC236}">
                <a16:creationId xmlns="" xmlns:a16="http://schemas.microsoft.com/office/drawing/2014/main" id="{4DA163D5-AC98-4E61-BB63-3A865320CA0B}"/>
              </a:ext>
            </a:extLst>
          </p:cNvPr>
          <p:cNvSpPr txBox="1"/>
          <p:nvPr/>
        </p:nvSpPr>
        <p:spPr>
          <a:xfrm>
            <a:off x="8138517" y="666243"/>
            <a:ext cx="3928219" cy="5509200"/>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rgbClr val="FF0000"/>
                </a:solidFill>
              </a:rPr>
              <a:t>The GST calculation format for states other than Maharashtra is correct. But where the State is Maharashtra, as provided in the Invoice template it should show data for CGST and SGST and not IGST. (see the invoice format provided). </a:t>
            </a:r>
          </a:p>
          <a:p>
            <a:pPr marL="742950" lvl="1" indent="-285750">
              <a:buFont typeface="Arial" panose="020B0604020202020204" pitchFamily="34" charset="0"/>
              <a:buChar char="•"/>
            </a:pPr>
            <a:r>
              <a:rPr lang="en-IN" sz="1600" dirty="0">
                <a:solidFill>
                  <a:srgbClr val="FF0000"/>
                </a:solidFill>
              </a:rPr>
              <a:t>CGST (9%)</a:t>
            </a:r>
          </a:p>
          <a:p>
            <a:pPr marL="742950" lvl="1" indent="-285750">
              <a:buFont typeface="Arial" panose="020B0604020202020204" pitchFamily="34" charset="0"/>
              <a:buChar char="•"/>
            </a:pPr>
            <a:r>
              <a:rPr lang="en-IN" sz="1600" dirty="0">
                <a:solidFill>
                  <a:srgbClr val="FF0000"/>
                </a:solidFill>
              </a:rPr>
              <a:t>SGST (9%)</a:t>
            </a:r>
          </a:p>
          <a:p>
            <a:pPr marL="285750" indent="-285750">
              <a:buFont typeface="Arial" panose="020B0604020202020204" pitchFamily="34" charset="0"/>
              <a:buChar char="•"/>
            </a:pPr>
            <a:r>
              <a:rPr lang="en-IN" sz="1600" dirty="0">
                <a:solidFill>
                  <a:srgbClr val="FF0000"/>
                </a:solidFill>
              </a:rPr>
              <a:t>As provided in the Sample invoice format, mention all the taxes in the template</a:t>
            </a:r>
          </a:p>
          <a:p>
            <a:pPr marL="742950" lvl="1" indent="-285750">
              <a:buFont typeface="Arial" panose="020B0604020202020204" pitchFamily="34" charset="0"/>
              <a:buChar char="•"/>
            </a:pPr>
            <a:r>
              <a:rPr lang="en-IN" sz="1600" dirty="0">
                <a:solidFill>
                  <a:srgbClr val="FF0000"/>
                </a:solidFill>
              </a:rPr>
              <a:t>CGST (9%)</a:t>
            </a:r>
          </a:p>
          <a:p>
            <a:pPr marL="742950" lvl="1" indent="-285750">
              <a:buFont typeface="Arial" panose="020B0604020202020204" pitchFamily="34" charset="0"/>
              <a:buChar char="•"/>
            </a:pPr>
            <a:r>
              <a:rPr lang="en-IN" sz="1600" dirty="0">
                <a:solidFill>
                  <a:srgbClr val="FF0000"/>
                </a:solidFill>
              </a:rPr>
              <a:t>SGST (9%)</a:t>
            </a:r>
          </a:p>
          <a:p>
            <a:pPr marL="742950" lvl="1" indent="-285750">
              <a:buFont typeface="Arial" panose="020B0604020202020204" pitchFamily="34" charset="0"/>
              <a:buChar char="•"/>
            </a:pPr>
            <a:r>
              <a:rPr lang="en-IN" sz="1600" dirty="0">
                <a:solidFill>
                  <a:srgbClr val="FF0000"/>
                </a:solidFill>
              </a:rPr>
              <a:t>IGST (18%)</a:t>
            </a:r>
          </a:p>
          <a:p>
            <a:pPr marL="285750" indent="-285750">
              <a:buFont typeface="Arial" panose="020B0604020202020204" pitchFamily="34" charset="0"/>
              <a:buChar char="•"/>
            </a:pPr>
            <a:r>
              <a:rPr lang="en-IN" sz="1600" dirty="0">
                <a:solidFill>
                  <a:srgbClr val="FF0000"/>
                </a:solidFill>
              </a:rPr>
              <a:t>When the buyer mentions the state as Maharashtra, the tax amounts should be shown for CGST and SGST and IGST should be blank</a:t>
            </a:r>
          </a:p>
          <a:p>
            <a:pPr marL="285750" indent="-285750">
              <a:buFont typeface="Arial" panose="020B0604020202020204" pitchFamily="34" charset="0"/>
              <a:buChar char="•"/>
            </a:pPr>
            <a:r>
              <a:rPr lang="en-IN" sz="1600" dirty="0">
                <a:solidFill>
                  <a:srgbClr val="FF0000"/>
                </a:solidFill>
              </a:rPr>
              <a:t>Where the buyer mentions any state other that Maharashtra or any international country, the tax amount should be shown for IGST and CGST and SGST should remain blank </a:t>
            </a:r>
            <a:endParaRPr lang="en-GB" sz="1600" dirty="0">
              <a:solidFill>
                <a:srgbClr val="FF0000"/>
              </a:solidFill>
            </a:endParaRPr>
          </a:p>
        </p:txBody>
      </p:sp>
      <p:sp>
        <p:nvSpPr>
          <p:cNvPr id="8" name="TextBox 7">
            <a:extLst>
              <a:ext uri="{FF2B5EF4-FFF2-40B4-BE49-F238E27FC236}">
                <a16:creationId xmlns="" xmlns:a16="http://schemas.microsoft.com/office/drawing/2014/main" id="{904467FB-27CE-4616-9EAF-CC29BAEC76A5}"/>
              </a:ext>
            </a:extLst>
          </p:cNvPr>
          <p:cNvSpPr txBox="1"/>
          <p:nvPr/>
        </p:nvSpPr>
        <p:spPr>
          <a:xfrm>
            <a:off x="874012" y="1275429"/>
            <a:ext cx="3647885" cy="584775"/>
          </a:xfrm>
          <a:prstGeom prst="rect">
            <a:avLst/>
          </a:prstGeom>
          <a:noFill/>
        </p:spPr>
        <p:txBody>
          <a:bodyPr wrap="square" rtlCol="0">
            <a:spAutoFit/>
          </a:bodyPr>
          <a:lstStyle/>
          <a:p>
            <a:r>
              <a:rPr lang="en-IN" sz="1600" dirty="0">
                <a:solidFill>
                  <a:srgbClr val="FF0000"/>
                </a:solidFill>
              </a:rPr>
              <a:t>For India, the State should be visible in the address here before Country. </a:t>
            </a:r>
            <a:r>
              <a:rPr lang="en-IN" sz="1600" dirty="0" smtClean="0">
                <a:solidFill>
                  <a:srgbClr val="FF0000"/>
                </a:solidFill>
              </a:rPr>
              <a:t> </a:t>
            </a:r>
            <a:r>
              <a:rPr lang="en-IN" sz="1600" dirty="0" smtClean="0"/>
              <a:t>done</a:t>
            </a:r>
            <a:endParaRPr lang="en-GB" sz="1600" dirty="0"/>
          </a:p>
        </p:txBody>
      </p:sp>
    </p:spTree>
    <p:extLst>
      <p:ext uri="{BB962C8B-B14F-4D97-AF65-F5344CB8AC3E}">
        <p14:creationId xmlns="" xmlns:p14="http://schemas.microsoft.com/office/powerpoint/2010/main" val="4128916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176858DA-47B3-4BAF-8AD9-B267C1057105}"/>
              </a:ext>
            </a:extLst>
          </p:cNvPr>
          <p:cNvPicPr>
            <a:picLocks noChangeAspect="1"/>
          </p:cNvPicPr>
          <p:nvPr/>
        </p:nvPicPr>
        <p:blipFill>
          <a:blip r:embed="rId2"/>
          <a:stretch>
            <a:fillRect/>
          </a:stretch>
        </p:blipFill>
        <p:spPr>
          <a:xfrm>
            <a:off x="137787" y="204746"/>
            <a:ext cx="7302673" cy="2913382"/>
          </a:xfrm>
          <a:prstGeom prst="rect">
            <a:avLst/>
          </a:prstGeom>
        </p:spPr>
      </p:pic>
      <p:pic>
        <p:nvPicPr>
          <p:cNvPr id="12" name="Picture 11">
            <a:extLst>
              <a:ext uri="{FF2B5EF4-FFF2-40B4-BE49-F238E27FC236}">
                <a16:creationId xmlns="" xmlns:a16="http://schemas.microsoft.com/office/drawing/2014/main" id="{F4CF4675-4D77-4059-9223-F209D5F43642}"/>
              </a:ext>
            </a:extLst>
          </p:cNvPr>
          <p:cNvPicPr>
            <a:picLocks noChangeAspect="1"/>
          </p:cNvPicPr>
          <p:nvPr/>
        </p:nvPicPr>
        <p:blipFill>
          <a:blip r:embed="rId3" cstate="print"/>
          <a:stretch>
            <a:fillRect/>
          </a:stretch>
        </p:blipFill>
        <p:spPr>
          <a:xfrm>
            <a:off x="3068877" y="3162638"/>
            <a:ext cx="5200362" cy="3380413"/>
          </a:xfrm>
          <a:prstGeom prst="rect">
            <a:avLst/>
          </a:prstGeom>
        </p:spPr>
      </p:pic>
      <p:sp>
        <p:nvSpPr>
          <p:cNvPr id="13" name="TextBox 12">
            <a:extLst>
              <a:ext uri="{FF2B5EF4-FFF2-40B4-BE49-F238E27FC236}">
                <a16:creationId xmlns="" xmlns:a16="http://schemas.microsoft.com/office/drawing/2014/main" id="{F46E4F19-F519-4A1E-A2FE-613B0CD3679F}"/>
              </a:ext>
            </a:extLst>
          </p:cNvPr>
          <p:cNvSpPr txBox="1"/>
          <p:nvPr/>
        </p:nvSpPr>
        <p:spPr>
          <a:xfrm>
            <a:off x="35730" y="3909442"/>
            <a:ext cx="3033147" cy="2554545"/>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rgbClr val="FF0000"/>
                </a:solidFill>
              </a:rPr>
              <a:t>The address in the invoice should come from the place highlighted by red border</a:t>
            </a:r>
          </a:p>
          <a:p>
            <a:pPr marL="285750" indent="-285750">
              <a:buFont typeface="Arial" panose="020B0604020202020204" pitchFamily="34" charset="0"/>
              <a:buChar char="•"/>
            </a:pPr>
            <a:r>
              <a:rPr lang="en-IN" sz="1600" dirty="0">
                <a:solidFill>
                  <a:srgbClr val="FF0000"/>
                </a:solidFill>
              </a:rPr>
              <a:t>Postal code should not be included in the address in the invoice – so all the fields highlighted in red above excluding the postal code should be populated in the invoice</a:t>
            </a:r>
          </a:p>
        </p:txBody>
      </p:sp>
      <p:sp>
        <p:nvSpPr>
          <p:cNvPr id="14" name="Rectangle 13">
            <a:extLst>
              <a:ext uri="{FF2B5EF4-FFF2-40B4-BE49-F238E27FC236}">
                <a16:creationId xmlns="" xmlns:a16="http://schemas.microsoft.com/office/drawing/2014/main" id="{49ADBA81-D25A-4573-BC5F-A09358A5640A}"/>
              </a:ext>
            </a:extLst>
          </p:cNvPr>
          <p:cNvSpPr/>
          <p:nvPr/>
        </p:nvSpPr>
        <p:spPr>
          <a:xfrm>
            <a:off x="4907928" y="2063340"/>
            <a:ext cx="2720423" cy="10547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0000"/>
              </a:solidFill>
            </a:endParaRPr>
          </a:p>
        </p:txBody>
      </p:sp>
      <p:sp>
        <p:nvSpPr>
          <p:cNvPr id="17" name="TextBox 16">
            <a:extLst>
              <a:ext uri="{FF2B5EF4-FFF2-40B4-BE49-F238E27FC236}">
                <a16:creationId xmlns="" xmlns:a16="http://schemas.microsoft.com/office/drawing/2014/main" id="{A41FCCEA-95F4-4888-8810-5257263AD906}"/>
              </a:ext>
            </a:extLst>
          </p:cNvPr>
          <p:cNvSpPr txBox="1"/>
          <p:nvPr/>
        </p:nvSpPr>
        <p:spPr>
          <a:xfrm>
            <a:off x="8022492" y="1885366"/>
            <a:ext cx="4188109" cy="2554545"/>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rgbClr val="FF0000"/>
                </a:solidFill>
              </a:rPr>
              <a:t>The address, city, country, postal code data that has been provided by the user at the time of registration should be automatically populated in this box. </a:t>
            </a:r>
          </a:p>
          <a:p>
            <a:pPr marL="285750" indent="-285750">
              <a:buFont typeface="Arial" panose="020B0604020202020204" pitchFamily="34" charset="0"/>
              <a:buChar char="•"/>
            </a:pPr>
            <a:r>
              <a:rPr lang="en-IN" sz="1600" dirty="0">
                <a:solidFill>
                  <a:srgbClr val="FF0000"/>
                </a:solidFill>
              </a:rPr>
              <a:t>Only the missing fields should be editable e.g. address, city,  state (for India) postal code which the user may not have provided at time of registration since they are non mandatory at the time of registering for the Individual diagnostic.</a:t>
            </a:r>
          </a:p>
        </p:txBody>
      </p:sp>
    </p:spTree>
    <p:extLst>
      <p:ext uri="{BB962C8B-B14F-4D97-AF65-F5344CB8AC3E}">
        <p14:creationId xmlns="" xmlns:p14="http://schemas.microsoft.com/office/powerpoint/2010/main" val="2605029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324D65E6-25BB-44DE-9422-0C8DC33640B5}"/>
              </a:ext>
            </a:extLst>
          </p:cNvPr>
          <p:cNvPicPr>
            <a:picLocks noChangeAspect="1"/>
          </p:cNvPicPr>
          <p:nvPr/>
        </p:nvPicPr>
        <p:blipFill rotWithShape="1">
          <a:blip r:embed="rId2"/>
          <a:srcRect l="-15544" t="4078" r="57927" b="-4078"/>
          <a:stretch/>
        </p:blipFill>
        <p:spPr>
          <a:xfrm>
            <a:off x="4273472" y="2126293"/>
            <a:ext cx="7288051" cy="4914211"/>
          </a:xfrm>
          <a:prstGeom prst="rect">
            <a:avLst/>
          </a:prstGeom>
        </p:spPr>
      </p:pic>
      <p:pic>
        <p:nvPicPr>
          <p:cNvPr id="7" name="Picture 6">
            <a:extLst>
              <a:ext uri="{FF2B5EF4-FFF2-40B4-BE49-F238E27FC236}">
                <a16:creationId xmlns="" xmlns:a16="http://schemas.microsoft.com/office/drawing/2014/main" id="{06AD3B24-4430-4612-BC2D-71DCE3C4AD81}"/>
              </a:ext>
            </a:extLst>
          </p:cNvPr>
          <p:cNvPicPr>
            <a:picLocks noChangeAspect="1"/>
          </p:cNvPicPr>
          <p:nvPr/>
        </p:nvPicPr>
        <p:blipFill rotWithShape="1">
          <a:blip r:embed="rId3"/>
          <a:srcRect l="8476" r="11302"/>
          <a:stretch/>
        </p:blipFill>
        <p:spPr>
          <a:xfrm>
            <a:off x="212942" y="0"/>
            <a:ext cx="6002427" cy="5260932"/>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 xmlns:a16="http://schemas.microsoft.com/office/drawing/2014/main" id="{713E2D88-E107-49AD-80E9-33FD635CE7C4}"/>
              </a:ext>
            </a:extLst>
          </p:cNvPr>
          <p:cNvSpPr txBox="1"/>
          <p:nvPr/>
        </p:nvSpPr>
        <p:spPr>
          <a:xfrm>
            <a:off x="421709" y="5478260"/>
            <a:ext cx="5584892" cy="1077218"/>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rgbClr val="FF0000"/>
                </a:solidFill>
              </a:rPr>
              <a:t>I have already paid for the GRC Ecosystem Diagnostic and Performance Culture profile as can be seen from the invoice above. So, it should not ask me to pay for these 2 diagnostics again when I am buying a full report for another diagnostic. </a:t>
            </a:r>
          </a:p>
        </p:txBody>
      </p:sp>
      <p:sp>
        <p:nvSpPr>
          <p:cNvPr id="9" name="TextBox 8">
            <a:extLst>
              <a:ext uri="{FF2B5EF4-FFF2-40B4-BE49-F238E27FC236}">
                <a16:creationId xmlns="" xmlns:a16="http://schemas.microsoft.com/office/drawing/2014/main" id="{96D75528-AD2A-49D3-9D46-5568D932ABCD}"/>
              </a:ext>
            </a:extLst>
          </p:cNvPr>
          <p:cNvSpPr txBox="1"/>
          <p:nvPr/>
        </p:nvSpPr>
        <p:spPr>
          <a:xfrm>
            <a:off x="6635563" y="852118"/>
            <a:ext cx="4678843" cy="1077218"/>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rgbClr val="FF0000"/>
                </a:solidFill>
              </a:rPr>
              <a:t>View of Payment Form from GRC Implementation Validators Assessment. The checkbox should not be active for the diagnostics for which I have already paid </a:t>
            </a:r>
          </a:p>
        </p:txBody>
      </p:sp>
      <p:sp>
        <p:nvSpPr>
          <p:cNvPr id="3" name="Rectangle 2">
            <a:extLst>
              <a:ext uri="{FF2B5EF4-FFF2-40B4-BE49-F238E27FC236}">
                <a16:creationId xmlns="" xmlns:a16="http://schemas.microsoft.com/office/drawing/2014/main" id="{A6E3895D-B9D0-4F15-A45B-C903952CC6CB}"/>
              </a:ext>
            </a:extLst>
          </p:cNvPr>
          <p:cNvSpPr/>
          <p:nvPr/>
        </p:nvSpPr>
        <p:spPr>
          <a:xfrm>
            <a:off x="6215368" y="5098774"/>
            <a:ext cx="2491309" cy="12523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 xmlns:p14="http://schemas.microsoft.com/office/powerpoint/2010/main" val="3389098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8AA9F00C-5957-4DA0-93E9-FDC3CAF308BE}"/>
              </a:ext>
            </a:extLst>
          </p:cNvPr>
          <p:cNvPicPr>
            <a:picLocks noChangeAspect="1"/>
          </p:cNvPicPr>
          <p:nvPr/>
        </p:nvPicPr>
        <p:blipFill rotWithShape="1">
          <a:blip r:embed="rId2"/>
          <a:srcRect l="23943" r="20423"/>
          <a:stretch/>
        </p:blipFill>
        <p:spPr>
          <a:xfrm>
            <a:off x="398985" y="414394"/>
            <a:ext cx="5937338" cy="3890008"/>
          </a:xfrm>
          <a:prstGeom prst="rect">
            <a:avLst/>
          </a:prstGeom>
        </p:spPr>
      </p:pic>
      <p:sp>
        <p:nvSpPr>
          <p:cNvPr id="5" name="TextBox 4">
            <a:extLst>
              <a:ext uri="{FF2B5EF4-FFF2-40B4-BE49-F238E27FC236}">
                <a16:creationId xmlns="" xmlns:a16="http://schemas.microsoft.com/office/drawing/2014/main" id="{98A4EA3E-BDB9-49A3-807A-0F88C996AAF7}"/>
              </a:ext>
            </a:extLst>
          </p:cNvPr>
          <p:cNvSpPr txBox="1"/>
          <p:nvPr/>
        </p:nvSpPr>
        <p:spPr>
          <a:xfrm>
            <a:off x="398986" y="4585848"/>
            <a:ext cx="5937337" cy="2062103"/>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rgbClr val="FF0000"/>
                </a:solidFill>
              </a:rPr>
              <a:t>We had discussed this on call as follows</a:t>
            </a:r>
          </a:p>
          <a:p>
            <a:pPr marL="285750" indent="-285750">
              <a:buFont typeface="Arial" panose="020B0604020202020204" pitchFamily="34" charset="0"/>
              <a:buChar char="•"/>
            </a:pPr>
            <a:r>
              <a:rPr lang="en-IN" sz="1600" dirty="0">
                <a:solidFill>
                  <a:srgbClr val="FF0000"/>
                </a:solidFill>
              </a:rPr>
              <a:t>Since we are giving the diagnostics free for individual account, the Amount column should be blank, but all the diagnostics should be listed along with the date. </a:t>
            </a:r>
          </a:p>
          <a:p>
            <a:pPr marL="285750" indent="-285750">
              <a:buFont typeface="Arial" panose="020B0604020202020204" pitchFamily="34" charset="0"/>
              <a:buChar char="•"/>
            </a:pPr>
            <a:r>
              <a:rPr lang="en-IN" sz="1600" dirty="0">
                <a:solidFill>
                  <a:srgbClr val="FF0000"/>
                </a:solidFill>
              </a:rPr>
              <a:t>The amount should be visible in the Amount column when someone purchases the full report.  Paid in bracket should also be visible, but “P” should be capital. </a:t>
            </a:r>
          </a:p>
          <a:p>
            <a:pPr marL="285750" indent="-285750">
              <a:buFont typeface="Arial" panose="020B0604020202020204" pitchFamily="34" charset="0"/>
              <a:buChar char="•"/>
            </a:pPr>
            <a:r>
              <a:rPr lang="en-IN" sz="1600" dirty="0" smtClean="0"/>
              <a:t>done</a:t>
            </a:r>
            <a:endParaRPr lang="en-IN" sz="1600" dirty="0"/>
          </a:p>
        </p:txBody>
      </p:sp>
      <p:pic>
        <p:nvPicPr>
          <p:cNvPr id="6" name="Picture 5">
            <a:extLst>
              <a:ext uri="{FF2B5EF4-FFF2-40B4-BE49-F238E27FC236}">
                <a16:creationId xmlns="" xmlns:a16="http://schemas.microsoft.com/office/drawing/2014/main" id="{8B749B94-4B50-4A72-9F18-BA500C8DED99}"/>
              </a:ext>
            </a:extLst>
          </p:cNvPr>
          <p:cNvPicPr>
            <a:picLocks noChangeAspect="1"/>
          </p:cNvPicPr>
          <p:nvPr/>
        </p:nvPicPr>
        <p:blipFill rotWithShape="1">
          <a:blip r:embed="rId3"/>
          <a:srcRect l="24247" r="27054"/>
          <a:stretch/>
        </p:blipFill>
        <p:spPr>
          <a:xfrm>
            <a:off x="6551112" y="598994"/>
            <a:ext cx="5370797" cy="3986854"/>
          </a:xfrm>
          <a:prstGeom prst="rect">
            <a:avLst/>
          </a:prstGeom>
        </p:spPr>
      </p:pic>
      <p:sp>
        <p:nvSpPr>
          <p:cNvPr id="7" name="TextBox 6">
            <a:extLst>
              <a:ext uri="{FF2B5EF4-FFF2-40B4-BE49-F238E27FC236}">
                <a16:creationId xmlns="" xmlns:a16="http://schemas.microsoft.com/office/drawing/2014/main" id="{83235DAD-39BB-4D24-A8BF-9DCB1A6668B8}"/>
              </a:ext>
            </a:extLst>
          </p:cNvPr>
          <p:cNvSpPr txBox="1"/>
          <p:nvPr/>
        </p:nvSpPr>
        <p:spPr>
          <a:xfrm>
            <a:off x="6538587" y="4795897"/>
            <a:ext cx="5254428" cy="1815882"/>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rgbClr val="FF0000"/>
                </a:solidFill>
              </a:rPr>
              <a:t>Also, when I am actually making the payment, it is getting recorded as a separate transaction instead of being recorded as buying the full report for the same diagnostic. </a:t>
            </a:r>
          </a:p>
          <a:p>
            <a:pPr marL="285750" indent="-285750">
              <a:buFont typeface="Arial" panose="020B0604020202020204" pitchFamily="34" charset="0"/>
              <a:buChar char="•"/>
            </a:pPr>
            <a:r>
              <a:rPr lang="en-IN" sz="1600" dirty="0">
                <a:solidFill>
                  <a:srgbClr val="FF0000"/>
                </a:solidFill>
              </a:rPr>
              <a:t>See next slide for proposed view and guidelines to show the Transactions </a:t>
            </a:r>
          </a:p>
          <a:p>
            <a:pPr marL="285750" indent="-285750">
              <a:buFont typeface="Arial" panose="020B0604020202020204" pitchFamily="34" charset="0"/>
              <a:buChar char="•"/>
            </a:pPr>
            <a:r>
              <a:rPr lang="en-IN" sz="1600" dirty="0" smtClean="0"/>
              <a:t>done</a:t>
            </a:r>
            <a:endParaRPr lang="en-IN" sz="1600" dirty="0"/>
          </a:p>
        </p:txBody>
      </p:sp>
    </p:spTree>
    <p:extLst>
      <p:ext uri="{BB962C8B-B14F-4D97-AF65-F5344CB8AC3E}">
        <p14:creationId xmlns="" xmlns:p14="http://schemas.microsoft.com/office/powerpoint/2010/main" val="2618858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 xmlns:a16="http://schemas.microsoft.com/office/drawing/2014/main" id="{865FAC5E-EB7A-4055-87FF-DE0889A7C1B7}"/>
              </a:ext>
            </a:extLst>
          </p:cNvPr>
          <p:cNvGraphicFramePr>
            <a:graphicFrameLocks noGrp="1"/>
          </p:cNvGraphicFramePr>
          <p:nvPr>
            <p:extLst>
              <p:ext uri="{D42A27DB-BD31-4B8C-83A1-F6EECF244321}">
                <p14:modId xmlns="" xmlns:p14="http://schemas.microsoft.com/office/powerpoint/2010/main" val="3699566229"/>
              </p:ext>
            </p:extLst>
          </p:nvPr>
        </p:nvGraphicFramePr>
        <p:xfrm>
          <a:off x="776615" y="1258285"/>
          <a:ext cx="8931057" cy="1112520"/>
        </p:xfrm>
        <a:graphic>
          <a:graphicData uri="http://schemas.openxmlformats.org/drawingml/2006/table">
            <a:tbl>
              <a:tblPr firstRow="1" bandRow="1">
                <a:tableStyleId>{5C22544A-7EE6-4342-B048-85BDC9FD1C3A}</a:tableStyleId>
              </a:tblPr>
              <a:tblGrid>
                <a:gridCol w="2977019">
                  <a:extLst>
                    <a:ext uri="{9D8B030D-6E8A-4147-A177-3AD203B41FA5}">
                      <a16:colId xmlns="" xmlns:a16="http://schemas.microsoft.com/office/drawing/2014/main" val="3856758499"/>
                    </a:ext>
                  </a:extLst>
                </a:gridCol>
                <a:gridCol w="2977019">
                  <a:extLst>
                    <a:ext uri="{9D8B030D-6E8A-4147-A177-3AD203B41FA5}">
                      <a16:colId xmlns="" xmlns:a16="http://schemas.microsoft.com/office/drawing/2014/main" val="2217841363"/>
                    </a:ext>
                  </a:extLst>
                </a:gridCol>
                <a:gridCol w="2977019">
                  <a:extLst>
                    <a:ext uri="{9D8B030D-6E8A-4147-A177-3AD203B41FA5}">
                      <a16:colId xmlns="" xmlns:a16="http://schemas.microsoft.com/office/drawing/2014/main" val="102354115"/>
                    </a:ext>
                  </a:extLst>
                </a:gridCol>
              </a:tblGrid>
              <a:tr h="370840">
                <a:tc>
                  <a:txBody>
                    <a:bodyPr/>
                    <a:lstStyle/>
                    <a:p>
                      <a:r>
                        <a:rPr lang="en-IN" dirty="0"/>
                        <a:t>Diagnostic</a:t>
                      </a:r>
                      <a:endParaRPr lang="en-GB" dirty="0"/>
                    </a:p>
                  </a:txBody>
                  <a:tcPr/>
                </a:tc>
                <a:tc>
                  <a:txBody>
                    <a:bodyPr/>
                    <a:lstStyle/>
                    <a:p>
                      <a:r>
                        <a:rPr lang="en-IN" dirty="0"/>
                        <a:t>Summary Report</a:t>
                      </a:r>
                      <a:endParaRPr lang="en-GB" dirty="0"/>
                    </a:p>
                  </a:txBody>
                  <a:tcPr/>
                </a:tc>
                <a:tc>
                  <a:txBody>
                    <a:bodyPr/>
                    <a:lstStyle/>
                    <a:p>
                      <a:r>
                        <a:rPr lang="en-IN" dirty="0"/>
                        <a:t>Full Report</a:t>
                      </a:r>
                      <a:endParaRPr lang="en-GB" dirty="0"/>
                    </a:p>
                  </a:txBody>
                  <a:tcPr/>
                </a:tc>
                <a:extLst>
                  <a:ext uri="{0D108BD9-81ED-4DB2-BD59-A6C34878D82A}">
                    <a16:rowId xmlns="" xmlns:a16="http://schemas.microsoft.com/office/drawing/2014/main" val="3390307276"/>
                  </a:ext>
                </a:extLst>
              </a:tr>
              <a:tr h="370840">
                <a:tc>
                  <a:txBody>
                    <a:bodyPr/>
                    <a:lstStyle/>
                    <a:p>
                      <a:r>
                        <a:rPr lang="en-IN" dirty="0"/>
                        <a:t>Value Dynamics Diagnostic</a:t>
                      </a:r>
                      <a:endParaRPr lang="en-GB" dirty="0"/>
                    </a:p>
                  </a:txBody>
                  <a:tcPr/>
                </a:tc>
                <a:tc>
                  <a:txBody>
                    <a:bodyPr/>
                    <a:lstStyle/>
                    <a:p>
                      <a:r>
                        <a:rPr lang="en-IN" dirty="0"/>
                        <a:t>Complimentary</a:t>
                      </a:r>
                      <a:endParaRPr lang="en-GB" dirty="0"/>
                    </a:p>
                  </a:txBody>
                  <a:tcPr/>
                </a:tc>
                <a:tc>
                  <a:txBody>
                    <a:bodyPr/>
                    <a:lstStyle/>
                    <a:p>
                      <a:r>
                        <a:rPr lang="en-IN" dirty="0"/>
                        <a:t>Paid Feature</a:t>
                      </a:r>
                      <a:endParaRPr lang="en-GB" dirty="0"/>
                    </a:p>
                  </a:txBody>
                  <a:tcPr/>
                </a:tc>
                <a:extLst>
                  <a:ext uri="{0D108BD9-81ED-4DB2-BD59-A6C34878D82A}">
                    <a16:rowId xmlns="" xmlns:a16="http://schemas.microsoft.com/office/drawing/2014/main" val="2059617819"/>
                  </a:ext>
                </a:extLst>
              </a:tr>
              <a:tr h="370840">
                <a:tc>
                  <a:txBody>
                    <a:bodyPr/>
                    <a:lstStyle/>
                    <a:p>
                      <a:r>
                        <a:rPr lang="en-IN" dirty="0"/>
                        <a:t>Performance Culture Profile</a:t>
                      </a:r>
                      <a:endParaRPr lang="en-GB" dirty="0"/>
                    </a:p>
                  </a:txBody>
                  <a:tcPr/>
                </a:tc>
                <a:tc>
                  <a:txBody>
                    <a:bodyPr/>
                    <a:lstStyle/>
                    <a:p>
                      <a:r>
                        <a:rPr lang="en-IN" dirty="0"/>
                        <a:t>Complimentary</a:t>
                      </a:r>
                      <a:endParaRPr lang="en-GB" dirty="0"/>
                    </a:p>
                  </a:txBody>
                  <a:tcPr/>
                </a:tc>
                <a:tc>
                  <a:txBody>
                    <a:bodyPr/>
                    <a:lstStyle/>
                    <a:p>
                      <a:r>
                        <a:rPr lang="en-IN" dirty="0"/>
                        <a:t>Paid Feature</a:t>
                      </a:r>
                      <a:endParaRPr lang="en-GB" dirty="0"/>
                    </a:p>
                  </a:txBody>
                  <a:tcPr/>
                </a:tc>
                <a:extLst>
                  <a:ext uri="{0D108BD9-81ED-4DB2-BD59-A6C34878D82A}">
                    <a16:rowId xmlns="" xmlns:a16="http://schemas.microsoft.com/office/drawing/2014/main" val="796579169"/>
                  </a:ext>
                </a:extLst>
              </a:tr>
            </a:tbl>
          </a:graphicData>
        </a:graphic>
      </p:graphicFrame>
      <p:graphicFrame>
        <p:nvGraphicFramePr>
          <p:cNvPr id="7" name="Table 6">
            <a:extLst>
              <a:ext uri="{FF2B5EF4-FFF2-40B4-BE49-F238E27FC236}">
                <a16:creationId xmlns="" xmlns:a16="http://schemas.microsoft.com/office/drawing/2014/main" id="{6CB41060-8BE4-429B-803C-E062BE08EA5F}"/>
              </a:ext>
            </a:extLst>
          </p:cNvPr>
          <p:cNvGraphicFramePr>
            <a:graphicFrameLocks noGrp="1"/>
          </p:cNvGraphicFramePr>
          <p:nvPr>
            <p:extLst>
              <p:ext uri="{D42A27DB-BD31-4B8C-83A1-F6EECF244321}">
                <p14:modId xmlns="" xmlns:p14="http://schemas.microsoft.com/office/powerpoint/2010/main" val="3660207479"/>
              </p:ext>
            </p:extLst>
          </p:nvPr>
        </p:nvGraphicFramePr>
        <p:xfrm>
          <a:off x="954765" y="3665370"/>
          <a:ext cx="8752908" cy="1112520"/>
        </p:xfrm>
        <a:graphic>
          <a:graphicData uri="http://schemas.openxmlformats.org/drawingml/2006/table">
            <a:tbl>
              <a:tblPr firstRow="1" bandRow="1">
                <a:tableStyleId>{5C22544A-7EE6-4342-B048-85BDC9FD1C3A}</a:tableStyleId>
              </a:tblPr>
              <a:tblGrid>
                <a:gridCol w="2917636">
                  <a:extLst>
                    <a:ext uri="{9D8B030D-6E8A-4147-A177-3AD203B41FA5}">
                      <a16:colId xmlns="" xmlns:a16="http://schemas.microsoft.com/office/drawing/2014/main" val="3856758499"/>
                    </a:ext>
                  </a:extLst>
                </a:gridCol>
                <a:gridCol w="2917636">
                  <a:extLst>
                    <a:ext uri="{9D8B030D-6E8A-4147-A177-3AD203B41FA5}">
                      <a16:colId xmlns="" xmlns:a16="http://schemas.microsoft.com/office/drawing/2014/main" val="2217841363"/>
                    </a:ext>
                  </a:extLst>
                </a:gridCol>
                <a:gridCol w="2917636">
                  <a:extLst>
                    <a:ext uri="{9D8B030D-6E8A-4147-A177-3AD203B41FA5}">
                      <a16:colId xmlns="" xmlns:a16="http://schemas.microsoft.com/office/drawing/2014/main" val="102354115"/>
                    </a:ext>
                  </a:extLst>
                </a:gridCol>
              </a:tblGrid>
              <a:tr h="370840">
                <a:tc>
                  <a:txBody>
                    <a:bodyPr/>
                    <a:lstStyle/>
                    <a:p>
                      <a:r>
                        <a:rPr lang="en-IN" dirty="0"/>
                        <a:t>Diagnostic</a:t>
                      </a:r>
                      <a:endParaRPr lang="en-GB" dirty="0"/>
                    </a:p>
                  </a:txBody>
                  <a:tcPr/>
                </a:tc>
                <a:tc>
                  <a:txBody>
                    <a:bodyPr/>
                    <a:lstStyle/>
                    <a:p>
                      <a:r>
                        <a:rPr lang="en-IN" dirty="0"/>
                        <a:t>Summary Report</a:t>
                      </a:r>
                      <a:endParaRPr lang="en-GB" dirty="0"/>
                    </a:p>
                  </a:txBody>
                  <a:tcPr/>
                </a:tc>
                <a:tc>
                  <a:txBody>
                    <a:bodyPr/>
                    <a:lstStyle/>
                    <a:p>
                      <a:r>
                        <a:rPr lang="en-IN" dirty="0"/>
                        <a:t>Full Report</a:t>
                      </a:r>
                      <a:endParaRPr lang="en-GB" dirty="0"/>
                    </a:p>
                  </a:txBody>
                  <a:tcPr/>
                </a:tc>
                <a:extLst>
                  <a:ext uri="{0D108BD9-81ED-4DB2-BD59-A6C34878D82A}">
                    <a16:rowId xmlns="" xmlns:a16="http://schemas.microsoft.com/office/drawing/2014/main" val="3390307276"/>
                  </a:ext>
                </a:extLst>
              </a:tr>
              <a:tr h="370840">
                <a:tc>
                  <a:txBody>
                    <a:bodyPr/>
                    <a:lstStyle/>
                    <a:p>
                      <a:r>
                        <a:rPr lang="en-IN" dirty="0"/>
                        <a:t>Value Dynamics Diagnostic</a:t>
                      </a:r>
                      <a:endParaRPr lang="en-GB" dirty="0"/>
                    </a:p>
                  </a:txBody>
                  <a:tcPr/>
                </a:tc>
                <a:tc>
                  <a:txBody>
                    <a:bodyPr/>
                    <a:lstStyle/>
                    <a:p>
                      <a:r>
                        <a:rPr lang="en-IN" dirty="0"/>
                        <a:t>Complimentary</a:t>
                      </a:r>
                      <a:endParaRPr lang="en-GB" dirty="0"/>
                    </a:p>
                  </a:txBody>
                  <a:tcPr/>
                </a:tc>
                <a:tc>
                  <a:txBody>
                    <a:bodyPr/>
                    <a:lstStyle/>
                    <a:p>
                      <a:r>
                        <a:rPr lang="en-IN" dirty="0"/>
                        <a:t>INR 2000 (Paid)</a:t>
                      </a:r>
                      <a:endParaRPr lang="en-GB" dirty="0"/>
                    </a:p>
                  </a:txBody>
                  <a:tcPr/>
                </a:tc>
                <a:extLst>
                  <a:ext uri="{0D108BD9-81ED-4DB2-BD59-A6C34878D82A}">
                    <a16:rowId xmlns="" xmlns:a16="http://schemas.microsoft.com/office/drawing/2014/main" val="20596178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Performance Culture Profile</a:t>
                      </a:r>
                      <a:endParaRPr lang="en-GB" dirty="0"/>
                    </a:p>
                  </a:txBody>
                  <a:tcPr/>
                </a:tc>
                <a:tc>
                  <a:txBody>
                    <a:bodyPr/>
                    <a:lstStyle/>
                    <a:p>
                      <a:r>
                        <a:rPr lang="en-IN" dirty="0"/>
                        <a:t>Complimentary</a:t>
                      </a:r>
                      <a:endParaRPr lang="en-GB" dirty="0"/>
                    </a:p>
                  </a:txBody>
                  <a:tcPr/>
                </a:tc>
                <a:tc>
                  <a:txBody>
                    <a:bodyPr/>
                    <a:lstStyle/>
                    <a:p>
                      <a:r>
                        <a:rPr lang="en-IN" dirty="0"/>
                        <a:t>Paid Feature</a:t>
                      </a:r>
                      <a:endParaRPr lang="en-GB" dirty="0"/>
                    </a:p>
                  </a:txBody>
                  <a:tcPr/>
                </a:tc>
                <a:extLst>
                  <a:ext uri="{0D108BD9-81ED-4DB2-BD59-A6C34878D82A}">
                    <a16:rowId xmlns="" xmlns:a16="http://schemas.microsoft.com/office/drawing/2014/main" val="796579169"/>
                  </a:ext>
                </a:extLst>
              </a:tr>
            </a:tbl>
          </a:graphicData>
        </a:graphic>
      </p:graphicFrame>
      <p:sp>
        <p:nvSpPr>
          <p:cNvPr id="8" name="TextBox 7">
            <a:extLst>
              <a:ext uri="{FF2B5EF4-FFF2-40B4-BE49-F238E27FC236}">
                <a16:creationId xmlns="" xmlns:a16="http://schemas.microsoft.com/office/drawing/2014/main" id="{BE19FB28-19EC-47ED-908B-D900A5FA8EC9}"/>
              </a:ext>
            </a:extLst>
          </p:cNvPr>
          <p:cNvSpPr txBox="1"/>
          <p:nvPr/>
        </p:nvSpPr>
        <p:spPr>
          <a:xfrm>
            <a:off x="620175" y="580463"/>
            <a:ext cx="1514004" cy="400110"/>
          </a:xfrm>
          <a:prstGeom prst="rect">
            <a:avLst/>
          </a:prstGeom>
          <a:noFill/>
        </p:spPr>
        <p:txBody>
          <a:bodyPr wrap="none" rtlCol="0">
            <a:spAutoFit/>
          </a:bodyPr>
          <a:lstStyle/>
          <a:p>
            <a:r>
              <a:rPr lang="en-IN" sz="2000" b="1" dirty="0"/>
              <a:t>Transactions</a:t>
            </a:r>
            <a:endParaRPr lang="en-GB" sz="2000" b="1" dirty="0"/>
          </a:p>
        </p:txBody>
      </p:sp>
      <p:sp>
        <p:nvSpPr>
          <p:cNvPr id="9" name="TextBox 8">
            <a:extLst>
              <a:ext uri="{FF2B5EF4-FFF2-40B4-BE49-F238E27FC236}">
                <a16:creationId xmlns="" xmlns:a16="http://schemas.microsoft.com/office/drawing/2014/main" id="{057303A6-F969-4CCF-84ED-A19EA2B36DFA}"/>
              </a:ext>
            </a:extLst>
          </p:cNvPr>
          <p:cNvSpPr txBox="1"/>
          <p:nvPr/>
        </p:nvSpPr>
        <p:spPr>
          <a:xfrm>
            <a:off x="776615" y="2428849"/>
            <a:ext cx="875290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rgbClr val="FF0000"/>
                </a:solidFill>
              </a:rPr>
              <a:t>This is what the table should look like when an individual account holder accesses Transactions after opening their Individual Account - default</a:t>
            </a:r>
          </a:p>
          <a:p>
            <a:pPr marL="285750" indent="-285750">
              <a:buFont typeface="Arial" panose="020B0604020202020204" pitchFamily="34" charset="0"/>
              <a:buChar char="•"/>
            </a:pPr>
            <a:r>
              <a:rPr lang="en-IN" sz="1600" dirty="0">
                <a:solidFill>
                  <a:srgbClr val="FF0000"/>
                </a:solidFill>
              </a:rPr>
              <a:t>It should list all the diagnostics, only 2 are shown here as an e.g</a:t>
            </a:r>
            <a:r>
              <a:rPr lang="en-IN" sz="1600" dirty="0" smtClean="0">
                <a:solidFill>
                  <a:srgbClr val="FF0000"/>
                </a:solidFill>
              </a:rPr>
              <a:t>. </a:t>
            </a:r>
            <a:r>
              <a:rPr lang="en-IN" sz="1600" dirty="0" smtClean="0"/>
              <a:t>done</a:t>
            </a:r>
            <a:endParaRPr lang="en-IN" sz="1600" dirty="0"/>
          </a:p>
        </p:txBody>
      </p:sp>
      <p:sp>
        <p:nvSpPr>
          <p:cNvPr id="10" name="TextBox 9">
            <a:extLst>
              <a:ext uri="{FF2B5EF4-FFF2-40B4-BE49-F238E27FC236}">
                <a16:creationId xmlns="" xmlns:a16="http://schemas.microsoft.com/office/drawing/2014/main" id="{7E797601-80A4-4879-856B-3E8AA8CCC810}"/>
              </a:ext>
            </a:extLst>
          </p:cNvPr>
          <p:cNvSpPr txBox="1"/>
          <p:nvPr/>
        </p:nvSpPr>
        <p:spPr>
          <a:xfrm>
            <a:off x="878214" y="5046430"/>
            <a:ext cx="8752909"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rgbClr val="FF0000"/>
                </a:solidFill>
              </a:rPr>
              <a:t>The data in the Full Report column should change as shown above once say the user buys the full report for any of the diagnostics. See example for Value Dynamics Diagnostic in the above table.</a:t>
            </a:r>
          </a:p>
          <a:p>
            <a:pPr marL="285750" indent="-285750">
              <a:buFont typeface="Arial" panose="020B0604020202020204" pitchFamily="34" charset="0"/>
              <a:buChar char="•"/>
            </a:pPr>
            <a:r>
              <a:rPr lang="en-IN" sz="1600" dirty="0">
                <a:solidFill>
                  <a:srgbClr val="FF0000"/>
                </a:solidFill>
              </a:rPr>
              <a:t>It should list all the diagnostics, only 2 are shown here as an e.g. </a:t>
            </a:r>
            <a:r>
              <a:rPr lang="en-IN" sz="1600" dirty="0" smtClean="0">
                <a:solidFill>
                  <a:srgbClr val="FF0000"/>
                </a:solidFill>
              </a:rPr>
              <a:t> </a:t>
            </a:r>
            <a:r>
              <a:rPr lang="en-IN" sz="1600" dirty="0" smtClean="0"/>
              <a:t>done</a:t>
            </a:r>
            <a:endParaRPr lang="en-IN" sz="1600" dirty="0"/>
          </a:p>
        </p:txBody>
      </p:sp>
    </p:spTree>
    <p:extLst>
      <p:ext uri="{BB962C8B-B14F-4D97-AF65-F5344CB8AC3E}">
        <p14:creationId xmlns="" xmlns:p14="http://schemas.microsoft.com/office/powerpoint/2010/main" val="5583796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1239</TotalTime>
  <Words>2042</Words>
  <Application>Microsoft Office PowerPoint</Application>
  <PresentationFormat>Custom</PresentationFormat>
  <Paragraphs>191</Paragraphs>
  <Slides>29</Slides>
  <Notes>0</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Survey Software: Individual Diagnostic</vt:lpstr>
      <vt:lpstr>Slide 2</vt:lpstr>
      <vt:lpstr>Slide 3</vt:lpstr>
      <vt:lpstr>Slide 4</vt:lpstr>
      <vt:lpstr>Slide 5</vt:lpstr>
      <vt:lpstr>Slide 6</vt:lpstr>
      <vt:lpstr>Slide 7</vt:lpstr>
      <vt:lpstr>Slide 8</vt:lpstr>
      <vt:lpstr>Slide 9</vt:lpstr>
      <vt:lpstr>Entity Diagnostic: mentor-bi Admin</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Bhavna</cp:lastModifiedBy>
  <cp:revision>57</cp:revision>
  <dcterms:created xsi:type="dcterms:W3CDTF">2020-12-17T10:51:27Z</dcterms:created>
  <dcterms:modified xsi:type="dcterms:W3CDTF">2020-12-21T12:18:19Z</dcterms:modified>
</cp:coreProperties>
</file>